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B353"/>
    <a:srgbClr val="F15A29"/>
    <a:srgbClr val="742B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0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3146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1947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6684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143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9243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827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267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3326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6430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9369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4692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1624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1784" y="0"/>
            <a:ext cx="6454432" cy="985962"/>
          </a:xfrm>
        </p:spPr>
        <p:txBody>
          <a:bodyPr>
            <a:normAutofit/>
          </a:bodyPr>
          <a:lstStyle/>
          <a:p>
            <a:r>
              <a:rPr lang="pt-BR" sz="3000" b="1" dirty="0" smtClean="0">
                <a:solidFill>
                  <a:srgbClr val="742B90"/>
                </a:solidFill>
                <a:latin typeface="+mn-lt"/>
              </a:rPr>
              <a:t>Dependência 2020-1</a:t>
            </a:r>
            <a:br>
              <a:rPr lang="pt-BR" sz="3000" b="1" dirty="0" smtClean="0">
                <a:solidFill>
                  <a:srgbClr val="742B90"/>
                </a:solidFill>
                <a:latin typeface="+mn-lt"/>
              </a:rPr>
            </a:br>
            <a:r>
              <a:rPr lang="pt-BR" sz="3000" b="1" dirty="0" smtClean="0">
                <a:solidFill>
                  <a:srgbClr val="742B90"/>
                </a:solidFill>
                <a:latin typeface="+mn-lt"/>
              </a:rPr>
              <a:t>PAE</a:t>
            </a:r>
            <a:endParaRPr lang="pt-BR" sz="3000" b="1" dirty="0">
              <a:solidFill>
                <a:srgbClr val="742B90"/>
              </a:solidFill>
              <a:latin typeface="+mn-lt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043500"/>
              </p:ext>
            </p:extLst>
          </p:nvPr>
        </p:nvGraphicFramePr>
        <p:xfrm>
          <a:off x="201784" y="952749"/>
          <a:ext cx="6540920" cy="87050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9704">
                  <a:extLst>
                    <a:ext uri="{9D8B030D-6E8A-4147-A177-3AD203B41FA5}">
                      <a16:colId xmlns:a16="http://schemas.microsoft.com/office/drawing/2014/main" val="1044883434"/>
                    </a:ext>
                  </a:extLst>
                </a:gridCol>
                <a:gridCol w="457219">
                  <a:extLst>
                    <a:ext uri="{9D8B030D-6E8A-4147-A177-3AD203B41FA5}">
                      <a16:colId xmlns:a16="http://schemas.microsoft.com/office/drawing/2014/main" val="2412808939"/>
                    </a:ext>
                  </a:extLst>
                </a:gridCol>
                <a:gridCol w="1058405">
                  <a:extLst>
                    <a:ext uri="{9D8B030D-6E8A-4147-A177-3AD203B41FA5}">
                      <a16:colId xmlns:a16="http://schemas.microsoft.com/office/drawing/2014/main" val="4212522653"/>
                    </a:ext>
                  </a:extLst>
                </a:gridCol>
                <a:gridCol w="1335819">
                  <a:extLst>
                    <a:ext uri="{9D8B030D-6E8A-4147-A177-3AD203B41FA5}">
                      <a16:colId xmlns:a16="http://schemas.microsoft.com/office/drawing/2014/main" val="2383719797"/>
                    </a:ext>
                  </a:extLst>
                </a:gridCol>
                <a:gridCol w="803082">
                  <a:extLst>
                    <a:ext uri="{9D8B030D-6E8A-4147-A177-3AD203B41FA5}">
                      <a16:colId xmlns:a16="http://schemas.microsoft.com/office/drawing/2014/main" val="776058663"/>
                    </a:ext>
                  </a:extLst>
                </a:gridCol>
                <a:gridCol w="540689">
                  <a:extLst>
                    <a:ext uri="{9D8B030D-6E8A-4147-A177-3AD203B41FA5}">
                      <a16:colId xmlns:a16="http://schemas.microsoft.com/office/drawing/2014/main" val="2148582479"/>
                    </a:ext>
                  </a:extLst>
                </a:gridCol>
                <a:gridCol w="326002">
                  <a:extLst>
                    <a:ext uri="{9D8B030D-6E8A-4147-A177-3AD203B41FA5}">
                      <a16:colId xmlns:a16="http://schemas.microsoft.com/office/drawing/2014/main" val="4078436097"/>
                    </a:ext>
                  </a:extLst>
                </a:gridCol>
              </a:tblGrid>
              <a:tr h="1717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</a:rPr>
                        <a:t>DESCRIÇÃO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</a:rPr>
                        <a:t>CH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</a:rPr>
                        <a:t>CURSO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</a:rPr>
                        <a:t>PROFESSOR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</a:rPr>
                        <a:t>DIA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u="none" strike="noStrike" dirty="0">
                          <a:effectLst/>
                        </a:rPr>
                        <a:t>HORÁRIO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</a:rPr>
                        <a:t>SALA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79082561"/>
                  </a:ext>
                </a:extLst>
              </a:tr>
              <a:tr h="17555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effectLst/>
                        </a:rPr>
                        <a:t>Análise de Custos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Administração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Wislley Vieira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Sábado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9 horas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A-101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16786389"/>
                  </a:ext>
                </a:extLst>
              </a:tr>
              <a:tr h="1431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80114352"/>
                  </a:ext>
                </a:extLst>
              </a:tr>
              <a:tr h="28623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Análise Experimental do Comportamento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effectLst/>
                        </a:rPr>
                        <a:t>Psicologia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Fabrícia Nery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5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10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B-102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17948780"/>
                  </a:ext>
                </a:extLst>
              </a:tr>
              <a:tr h="1431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98848344"/>
                  </a:ext>
                </a:extLst>
              </a:tr>
              <a:tr h="28623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Análise Urbana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Arquitetura e Urbanismo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Profa. Josielle Rocha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6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17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B-202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55346813"/>
                  </a:ext>
                </a:extLst>
              </a:tr>
              <a:tr h="1431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58436307"/>
                  </a:ext>
                </a:extLst>
              </a:tr>
              <a:tr h="143117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Anatomia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Fisioterapia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Natália Portela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17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B-101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6166402"/>
                  </a:ext>
                </a:extLst>
              </a:tr>
              <a:tr h="1431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33422049"/>
                  </a:ext>
                </a:extLst>
              </a:tr>
              <a:tr h="1431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effectLst/>
                        </a:rPr>
                        <a:t>Anatomia e </a:t>
                      </a:r>
                      <a:r>
                        <a:rPr lang="pt-BR" sz="1000" u="none" strike="noStrike" dirty="0" err="1">
                          <a:effectLst/>
                        </a:rPr>
                        <a:t>Neuroanatomia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Psicologia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Fabíola Ramos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6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16:30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B-109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28395962"/>
                  </a:ext>
                </a:extLst>
              </a:tr>
              <a:tr h="1431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33738439"/>
                  </a:ext>
                </a:extLst>
              </a:tr>
              <a:tr h="1431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Anatomia Oral e Maxilofacial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120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effectLst/>
                        </a:rPr>
                        <a:t>Odontologia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Profa. Fabíola Ramos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6</a:t>
                      </a:r>
                      <a:r>
                        <a:rPr lang="pt-BR" sz="1000" u="none" strike="noStrike" baseline="30000">
                          <a:effectLst/>
                        </a:rPr>
                        <a:t>a. </a:t>
                      </a:r>
                      <a:r>
                        <a:rPr lang="pt-BR" sz="1000" u="none" strike="noStrike">
                          <a:effectLst/>
                        </a:rPr>
                        <a:t>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9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B-103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83113363"/>
                  </a:ext>
                </a:extLst>
              </a:tr>
              <a:tr h="1431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Anatomia Oral e Maxilofacial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effectLst/>
                        </a:rPr>
                        <a:t>Odontologia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288495"/>
                  </a:ext>
                </a:extLst>
              </a:tr>
              <a:tr h="1431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10759240"/>
                  </a:ext>
                </a:extLst>
              </a:tr>
              <a:tr h="1431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Anatomia: Músculo-Esquelética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effectLst/>
                        </a:rPr>
                        <a:t>Fisioterapia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Profa. Natália Portela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 baseline="-25000">
                          <a:effectLst/>
                        </a:rPr>
                        <a:t>. </a:t>
                      </a:r>
                      <a:r>
                        <a:rPr lang="pt-BR" sz="1000" u="none" strike="noStrike">
                          <a:effectLst/>
                        </a:rPr>
                        <a:t>Feira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15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B-101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9937766"/>
                  </a:ext>
                </a:extLst>
              </a:tr>
              <a:tr h="1431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63990922"/>
                  </a:ext>
                </a:extLst>
              </a:tr>
              <a:tr h="28623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Aprendizagem Motora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effectLst/>
                        </a:rPr>
                        <a:t>Educação Física - Bacharelado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Prof. Bernardo Minelli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18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B-103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5894191"/>
                  </a:ext>
                </a:extLst>
              </a:tr>
              <a:tr h="1431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51192239"/>
                  </a:ext>
                </a:extLst>
              </a:tr>
              <a:tr h="28623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effectLst/>
                        </a:rPr>
                        <a:t>Assistência de Enfermagem: Lesões Cutâneas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effectLst/>
                        </a:rPr>
                        <a:t>Enfermagem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Profa. Ana Ligeiro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6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10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B-102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15677441"/>
                  </a:ext>
                </a:extLst>
              </a:tr>
              <a:tr h="1431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39369354"/>
                  </a:ext>
                </a:extLst>
              </a:tr>
              <a:tr h="28623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Bases da Nutrição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effectLst/>
                        </a:rPr>
                        <a:t>Nutrição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Profa. Mariana </a:t>
                      </a:r>
                      <a:r>
                        <a:rPr lang="pt-BR" sz="1000" u="none" strike="noStrike" dirty="0" err="1">
                          <a:effectLst/>
                        </a:rPr>
                        <a:t>Kasal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4</a:t>
                      </a:r>
                      <a:r>
                        <a:rPr lang="pt-BR" sz="1000" u="none" strike="noStrike" baseline="30000" dirty="0">
                          <a:effectLst/>
                        </a:rPr>
                        <a:t>a</a:t>
                      </a:r>
                      <a:r>
                        <a:rPr lang="pt-BR" sz="1000" u="none" strike="noStrike" dirty="0">
                          <a:effectLst/>
                        </a:rPr>
                        <a:t>. Feira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16:30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B-201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69499063"/>
                  </a:ext>
                </a:extLst>
              </a:tr>
              <a:tr h="1431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73253251"/>
                  </a:ext>
                </a:extLst>
              </a:tr>
              <a:tr h="1431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Bases Epistemológicas da Psicologia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Psicologia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Hugo Valente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3</a:t>
                      </a:r>
                      <a:r>
                        <a:rPr lang="pt-BR" sz="1000" u="none" strike="noStrike" baseline="30000" dirty="0">
                          <a:effectLst/>
                        </a:rPr>
                        <a:t>a</a:t>
                      </a:r>
                      <a:r>
                        <a:rPr lang="pt-BR" sz="1000" u="none" strike="noStrike" dirty="0">
                          <a:effectLst/>
                        </a:rPr>
                        <a:t>. Feira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18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B-108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27579999"/>
                  </a:ext>
                </a:extLst>
              </a:tr>
              <a:tr h="1431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23499755"/>
                  </a:ext>
                </a:extLst>
              </a:tr>
              <a:tr h="1431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Biofísica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Farmácia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Alexandre Bitencourt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2ª Feira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18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B-202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39449980"/>
                  </a:ext>
                </a:extLst>
              </a:tr>
              <a:tr h="1431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Biofísica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effectLst/>
                        </a:rPr>
                        <a:t>Fisioterapia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091732"/>
                  </a:ext>
                </a:extLst>
              </a:tr>
              <a:tr h="1431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47028954"/>
                  </a:ext>
                </a:extLst>
              </a:tr>
              <a:tr h="28623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Biologia Celular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Odontologia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Alexandre Bittencourt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</a:t>
                      </a:r>
                      <a:r>
                        <a:rPr lang="pt-BR" sz="1000" u="none" strike="noStrike" baseline="30000">
                          <a:effectLst/>
                        </a:rPr>
                        <a:t>a. </a:t>
                      </a:r>
                      <a:r>
                        <a:rPr lang="pt-BR" sz="1000" u="none" strike="noStrike">
                          <a:effectLst/>
                        </a:rPr>
                        <a:t>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18 horas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B-110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1817913"/>
                  </a:ext>
                </a:extLst>
              </a:tr>
              <a:tr h="1431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43398564"/>
                  </a:ext>
                </a:extLst>
              </a:tr>
              <a:tr h="28623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Biomecânica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Educação Física - Bacharelado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Bernardo Minelli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18 horas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A-102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28325467"/>
                  </a:ext>
                </a:extLst>
              </a:tr>
              <a:tr h="1431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80103927"/>
                  </a:ext>
                </a:extLst>
              </a:tr>
              <a:tr h="1431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Bromatologia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Nutrição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Bruna Lourenço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17 horas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B-105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54164709"/>
                  </a:ext>
                </a:extLst>
              </a:tr>
              <a:tr h="1431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90429836"/>
                  </a:ext>
                </a:extLst>
              </a:tr>
              <a:tr h="143117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Bioquímica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40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Odontologia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Emílio Santana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6</a:t>
                      </a:r>
                      <a:r>
                        <a:rPr lang="pt-BR" sz="1000" u="none" strike="noStrike" baseline="30000">
                          <a:effectLst/>
                        </a:rPr>
                        <a:t>a. </a:t>
                      </a:r>
                      <a:r>
                        <a:rPr lang="pt-BR" sz="1000" u="none" strike="noStrike">
                          <a:effectLst/>
                        </a:rPr>
                        <a:t>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16 horas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B-102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10311281"/>
                  </a:ext>
                </a:extLst>
              </a:tr>
              <a:tr h="1431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92863368"/>
                  </a:ext>
                </a:extLst>
              </a:tr>
              <a:tr h="286234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Cálculo Diferencial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120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Engenharia de Produção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Myrian Schettino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16:40 horas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B-205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45163657"/>
                  </a:ext>
                </a:extLst>
              </a:tr>
              <a:tr h="1431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27373711"/>
                  </a:ext>
                </a:extLst>
              </a:tr>
              <a:tr h="1431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Cálculo II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Engenharia Civil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Myrian Schettino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Sábado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9 horas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A-104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8468894"/>
                  </a:ext>
                </a:extLst>
              </a:tr>
              <a:tr h="28623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Cálculo II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effectLst/>
                        </a:rPr>
                        <a:t>Engenharia de Produção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4696402"/>
                  </a:ext>
                </a:extLst>
              </a:tr>
              <a:tr h="1431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31878798"/>
                  </a:ext>
                </a:extLst>
              </a:tr>
              <a:tr h="1431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Cálculo III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120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Engenharia Civil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Myrian Schettino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Sábado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13 horas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A-104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52871027"/>
                  </a:ext>
                </a:extLst>
              </a:tr>
              <a:tr h="1431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19051276"/>
                  </a:ext>
                </a:extLst>
              </a:tr>
              <a:tr h="28623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Ciência dos Materiais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Engenharia Civil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Myrian Schettino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Sábado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16:20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A-104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72738670"/>
                  </a:ext>
                </a:extLst>
              </a:tr>
              <a:tr h="1431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94399455"/>
                  </a:ext>
                </a:extLst>
              </a:tr>
              <a:tr h="28623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Ciência Política e Teoria Geral do Estado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Direito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Riviane Laviola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17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B-105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87737373"/>
                  </a:ext>
                </a:extLst>
              </a:tr>
              <a:tr h="117033">
                <a:tc>
                  <a:txBody>
                    <a:bodyPr/>
                    <a:lstStyle/>
                    <a:p>
                      <a:pPr algn="l" fontAlgn="ctr"/>
                      <a:r>
                        <a:rPr lang="pt-BR" sz="600" u="none" strike="noStrike">
                          <a:effectLst/>
                        </a:rPr>
                        <a:t> 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u="none" strike="noStrike">
                          <a:effectLst/>
                        </a:rPr>
                        <a:t> 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600" u="none" strike="noStrike" dirty="0">
                          <a:effectLst/>
                        </a:rPr>
                        <a:t> 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u="none" strike="noStrike">
                          <a:effectLst/>
                        </a:rPr>
                        <a:t> 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u="none" strike="noStrike">
                          <a:effectLst/>
                        </a:rPr>
                        <a:t> 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u="none" strike="noStrike">
                          <a:effectLst/>
                        </a:rPr>
                        <a:t> 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u="none" strike="noStrike" dirty="0">
                          <a:effectLst/>
                        </a:rPr>
                        <a:t> 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1707136"/>
                  </a:ext>
                </a:extLst>
              </a:tr>
            </a:tbl>
          </a:graphicData>
        </a:graphic>
      </p:graphicFrame>
      <p:sp>
        <p:nvSpPr>
          <p:cNvPr id="5" name="Comment 2" hidden="1"/>
          <p:cNvSpPr txBox="1"/>
          <p:nvPr/>
        </p:nvSpPr>
        <p:spPr>
          <a:xfrm>
            <a:off x="3690938" y="3914775"/>
            <a:ext cx="2368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>
                <a:solidFill>
                  <a:sysClr val="windowText" lastClr="000000"/>
                </a:solidFill>
              </a:rPr>
              <a:t>Cód. Consulta SQL: FAM003_3 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Cód. Coligada: 1 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Cód. Sistema: S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Rows:881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Columns:16</a:t>
            </a:r>
          </a:p>
          <a:p>
            <a:pPr algn="l"/>
            <a:endParaRPr lang="en-US">
              <a:solidFill>
                <a:sysClr val="windowText" lastClr="000000"/>
              </a:solidFill>
            </a:endParaRPr>
          </a:p>
        </p:txBody>
      </p:sp>
      <p:sp>
        <p:nvSpPr>
          <p:cNvPr id="6" name="Comment 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395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7" name="Comment 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1064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8" name="Comment 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928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9" name="Comment 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502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0" name="Comment 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332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1" name="Comment 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332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2" name="Comment 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444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3" name="Comment 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450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4" name="Comment 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467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5" name="Comment 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6" name="Comment 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7" name="Comment 1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435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8" name="Comment 1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9" name="Comment 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0" name="Comment 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1" name="Comment 1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846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2" name="Comment 1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3" name="Comment 1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4" name="Comment 2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5" name="Comment 2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6" name="Comment 2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7" name="Comment 2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8" name="Comment 2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9" name="Comment 2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0" name="Comment 2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1" name="Comment 2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2" name="Comment 2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3" name="Comment 2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4" name="Comment 3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5" name="Comment 3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6" name="Comment 3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7" name="Comment 3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8" name="Comment 3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9" name="Comment 3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0" name="Comment 3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1" name="Comment 3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2" name="Comment 3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3" name="Comment 3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4" name="Comment 4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5" name="Comment 4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6" name="Comment 4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7" name="Comment 4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8" name="Comment 4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9" name="Comment 4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0" name="Comment 4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1" name="Comment 4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2" name="Comment 4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3" name="Comment 4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4" name="Comment 5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5" name="Comment 5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6" name="Comment 5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7" name="Comment 5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8" name="Comment 5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9" name="Comment 5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0" name="Comment 5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1" name="Comment 5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2" name="Comment 5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3" name="Comment 5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4" name="Comment 6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5" name="Comment 6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6" name="Comment 6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7" name="Comment 6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8" name="Comment 6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9" name="Comment 6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0" name="Comment 6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1" name="Comment 6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2" name="Comment 6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3" name="Comment 6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4" name="Comment 7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5" name="Comment 7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6" name="Comment 7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7" name="Comment 7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8" name="Comment 7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9" name="Comment 7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0" name="Comment 7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1" name="Comment 7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2" name="Comment 7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3" name="Comment 7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4" name="Comment 8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5" name="Comment 8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6" name="Comment 8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572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7" name="Comment 8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8" name="Comment 8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9" name="Comment 8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0" name="Comment 8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1" name="Comment 8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2" name="Comment 8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592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3" name="Comment 8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4" name="Comment 9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5" name="Comment 9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6" name="Comment 9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7" name="Comment 9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8" name="Comment 9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9" name="Comment 9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0" name="Comment 9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1" name="Comment 9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2" name="Comment 9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3" name="Comment 9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4" name="Comment 10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1417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5" name="Comment 10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1417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6" name="Comment 10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1417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7" name="Comment 10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8" name="Comment 10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9" name="Comment 10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0" name="Comment 10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1" name="Comment 10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2" name="Comment 10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3" name="Comment 10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4" name="Comment 1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5" name="Comment 1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6" name="Comment 1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7" name="Comment 11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8" name="Comment 11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9" name="Comment 11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0" name="Comment 1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1" name="Comment 11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2" name="Comment 11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3" name="Comment 11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4" name="Comment 12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5" name="Comment 12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708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6" name="Comment 12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708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7" name="Comment 12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721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8" name="Comment 12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721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9" name="Comment 12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0" name="Comment 12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1" name="Comment 12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2" name="Comment 12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3" name="Comment 12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4" name="Comment 13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5" name="Comment 13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6" name="Comment 13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7" name="Comment 13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8" name="Comment 13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9" name="Comment 13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0" name="Comment 13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1" name="Comment 13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2" name="Comment 13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3" name="Comment 13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4" name="Comment 14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5" name="Comment 14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6" name="Comment 14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7" name="Comment 14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420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8" name="Comment 14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9" name="Comment 14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0" name="Comment 14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499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1" name="Comment 14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2" name="Comment 14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523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3" name="Comment 14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536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4" name="Comment 15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536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5" name="Comment 15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6" name="Comment 15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7" name="Comment 15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8" name="Comment 15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9" name="Comment 15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0" name="Comment 15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1" name="Comment 15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2" name="Comment 15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3" name="Comment 15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4" name="Comment 16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5" name="Comment 16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6" name="Comment 16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634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7" name="Comment 16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8" name="Comment 16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9" name="Comment 16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70" name="Comment 16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700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1" name="Comment 16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2" name="Comment 16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3" name="Comment 16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4" name="Comment 17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5" name="Comment 17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6" name="Comment 17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7" name="Comment 17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8" name="Comment 17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9" name="Comment 17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0" name="Comment 17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1" name="Comment 17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936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2" name="Comment 17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936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3" name="Comment 17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4" name="Comment 18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5" name="Comment 18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6" name="Comment 18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7" name="Comment 18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8" name="Comment 18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9" name="Comment 18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327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0" name="Comment 18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1" name="Comment 18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2" name="Comment 18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3" name="Comment 18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4" name="Comment 19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432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5" name="Comment 19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432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6" name="Comment 19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7" name="Comment 19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8" name="Comment 19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9" name="Comment 19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0" name="Comment 19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1" name="Comment 19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2" name="Comment 19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3" name="Comment 19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4" name="Comment 20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5" name="Comment 20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6" name="Comment 20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7" name="Comment 20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8" name="Comment 20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9" name="Comment 20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0" name="Comment 20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1" name="Comment 20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558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2" name="Comment 20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3" name="Comment 20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4" name="Comment 2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5" name="Comment 2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6" name="Comment 2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7" name="Comment 21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8" name="Comment 21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9" name="Comment 21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0" name="Comment 2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1" name="Comment 21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2" name="Comment 21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3" name="Comment 21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641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4" name="Comment 22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641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5" name="Comment 22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641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6" name="Comment 22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7" name="Comment 22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8" name="Comment 22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9" name="Comment 22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650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0" name="Comment 22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650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1" name="Comment 22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2" name="Comment 22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3" name="Comment 22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4" name="Comment 23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5" name="Comment 23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6" name="Comment 23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7" name="Comment 23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682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8" name="Comment 23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682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9" name="Comment 23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0" name="Comment 23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1" name="Comment 23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2" name="Comment 23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3" name="Comment 23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4" name="Comment 24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5" name="Comment 24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6" name="Comment 24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7" name="Comment 24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8" name="Comment 24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9" name="Comment 24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0" name="Comment 24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1" name="Comment 24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2" name="Comment 24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3" name="Comment 24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4" name="Comment 25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5" name="Comment 25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6" name="Comment 25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7" name="Comment 25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8" name="Comment 25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9" name="Comment 25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0" name="Comment 25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1" name="Comment 25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2" name="Comment 25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3" name="Comment 25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4" name="Comment 26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5" name="Comment 26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6" name="Comment 26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7" name="Comment 26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8" name="Comment 26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9" name="Comment 26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0" name="Comment 26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1" name="Comment 26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2" name="Comment 26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3" name="Comment 26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4" name="Comment 27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5" name="Comment 27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728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6" name="Comment 27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7" name="Comment 27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8" name="Comment 27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9" name="Comment 27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0" name="Comment 27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1" name="Comment 27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2" name="Comment 27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3" name="Comment 27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815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4" name="Comment 28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5" name="Comment 28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950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6" name="Comment 28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976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7" name="Comment 28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8" name="Comment 28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1028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9" name="Comment 28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1088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0" name="Comment 28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1" name="Comment 28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2" name="Comment 28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3" name="Comment 28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4" name="Comment 29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5" name="Comment 29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6" name="Comment 29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7" name="Comment 29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8" name="Comment 29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9" name="Comment 29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0" name="Comment 29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1" name="Comment 29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2" name="Comment 29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3" name="Comment 29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4" name="Comment 30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5" name="Comment 30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6" name="Comment 30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7" name="Comment 30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8" name="Comment 30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9" name="Comment 30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0" name="Comment 30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1" name="Comment 30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2" name="Comment 30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3" name="Comment 30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4" name="Comment 3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5" name="Comment 3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710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6" name="Comment 3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710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</p:spTree>
    <p:extLst>
      <p:ext uri="{BB962C8B-B14F-4D97-AF65-F5344CB8AC3E}">
        <p14:creationId xmlns:p14="http://schemas.microsoft.com/office/powerpoint/2010/main" val="441848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mment 2" hidden="1"/>
          <p:cNvSpPr txBox="1"/>
          <p:nvPr/>
        </p:nvSpPr>
        <p:spPr>
          <a:xfrm>
            <a:off x="3690938" y="3914775"/>
            <a:ext cx="2368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>
                <a:solidFill>
                  <a:sysClr val="windowText" lastClr="000000"/>
                </a:solidFill>
              </a:rPr>
              <a:t>Cód. Consulta SQL: FAM003_3 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Cód. Coligada: 1 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Cód. Sistema: S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Rows:881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Columns:16</a:t>
            </a:r>
          </a:p>
          <a:p>
            <a:pPr algn="l"/>
            <a:endParaRPr lang="en-US">
              <a:solidFill>
                <a:sysClr val="windowText" lastClr="000000"/>
              </a:solidFill>
            </a:endParaRPr>
          </a:p>
        </p:txBody>
      </p:sp>
      <p:sp>
        <p:nvSpPr>
          <p:cNvPr id="6" name="Comment 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395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7" name="Comment 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1064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8" name="Comment 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928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9" name="Comment 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502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0" name="Comment 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332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1" name="Comment 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332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2" name="Comment 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444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3" name="Comment 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450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4" name="Comment 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467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5" name="Comment 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6" name="Comment 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7" name="Comment 1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435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8" name="Comment 1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9" name="Comment 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0" name="Comment 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1" name="Comment 1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846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2" name="Comment 1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3" name="Comment 1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4" name="Comment 2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5" name="Comment 2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6" name="Comment 2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7" name="Comment 2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8" name="Comment 2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9" name="Comment 2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0" name="Comment 2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1" name="Comment 2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2" name="Comment 2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3" name="Comment 2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4" name="Comment 3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5" name="Comment 3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6" name="Comment 3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7" name="Comment 3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8" name="Comment 3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9" name="Comment 3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0" name="Comment 3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1" name="Comment 3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2" name="Comment 3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3" name="Comment 3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4" name="Comment 4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5" name="Comment 4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6" name="Comment 4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7" name="Comment 4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8" name="Comment 4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9" name="Comment 4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0" name="Comment 4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1" name="Comment 4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2" name="Comment 4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3" name="Comment 4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4" name="Comment 5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5" name="Comment 5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6" name="Comment 5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7" name="Comment 5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8" name="Comment 5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9" name="Comment 5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0" name="Comment 5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1" name="Comment 5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2" name="Comment 5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3" name="Comment 5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4" name="Comment 6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5" name="Comment 6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6" name="Comment 6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7" name="Comment 6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8" name="Comment 6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9" name="Comment 6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0" name="Comment 6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1" name="Comment 6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2" name="Comment 6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3" name="Comment 6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4" name="Comment 7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5" name="Comment 7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6" name="Comment 7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7" name="Comment 7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8" name="Comment 7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9" name="Comment 7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0" name="Comment 7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1" name="Comment 7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2" name="Comment 7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3" name="Comment 7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4" name="Comment 8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5" name="Comment 8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6" name="Comment 8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572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7" name="Comment 8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8" name="Comment 8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9" name="Comment 8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0" name="Comment 8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1" name="Comment 8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2" name="Comment 8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592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3" name="Comment 8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4" name="Comment 9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5" name="Comment 9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6" name="Comment 9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7" name="Comment 9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8" name="Comment 9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9" name="Comment 9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0" name="Comment 9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1" name="Comment 9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2" name="Comment 9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3" name="Comment 9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4" name="Comment 10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1417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5" name="Comment 10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1417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6" name="Comment 10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1417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7" name="Comment 10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8" name="Comment 10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9" name="Comment 10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0" name="Comment 10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1" name="Comment 10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2" name="Comment 10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3" name="Comment 10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4" name="Comment 1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5" name="Comment 1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6" name="Comment 1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7" name="Comment 11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8" name="Comment 11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9" name="Comment 11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0" name="Comment 1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1" name="Comment 11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2" name="Comment 11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3" name="Comment 11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4" name="Comment 12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5" name="Comment 12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708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6" name="Comment 12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708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7" name="Comment 12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721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8" name="Comment 12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721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9" name="Comment 12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0" name="Comment 12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1" name="Comment 12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2" name="Comment 12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3" name="Comment 12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4" name="Comment 13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5" name="Comment 13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6" name="Comment 13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7" name="Comment 13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8" name="Comment 13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9" name="Comment 13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0" name="Comment 13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1" name="Comment 13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2" name="Comment 13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3" name="Comment 13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4" name="Comment 14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5" name="Comment 14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6" name="Comment 14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7" name="Comment 14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420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8" name="Comment 14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9" name="Comment 14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0" name="Comment 14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499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1" name="Comment 14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2" name="Comment 14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523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3" name="Comment 14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536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4" name="Comment 15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536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5" name="Comment 15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6" name="Comment 15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7" name="Comment 15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8" name="Comment 15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9" name="Comment 15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0" name="Comment 15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1" name="Comment 15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2" name="Comment 15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3" name="Comment 15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4" name="Comment 16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5" name="Comment 16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6" name="Comment 16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634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7" name="Comment 16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8" name="Comment 16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9" name="Comment 16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70" name="Comment 16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700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1" name="Comment 16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2" name="Comment 16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3" name="Comment 16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4" name="Comment 17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5" name="Comment 17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6" name="Comment 17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7" name="Comment 17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8" name="Comment 17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9" name="Comment 17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0" name="Comment 17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1" name="Comment 17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936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2" name="Comment 17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936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3" name="Comment 17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4" name="Comment 18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5" name="Comment 18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6" name="Comment 18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7" name="Comment 18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8" name="Comment 18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9" name="Comment 18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327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0" name="Comment 18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1" name="Comment 18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2" name="Comment 18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3" name="Comment 18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4" name="Comment 19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432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5" name="Comment 19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432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6" name="Comment 19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7" name="Comment 19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8" name="Comment 19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9" name="Comment 19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0" name="Comment 19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1" name="Comment 19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2" name="Comment 19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3" name="Comment 19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4" name="Comment 20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5" name="Comment 20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6" name="Comment 20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7" name="Comment 20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8" name="Comment 20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9" name="Comment 20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0" name="Comment 20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1" name="Comment 20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558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2" name="Comment 20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3" name="Comment 20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4" name="Comment 2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5" name="Comment 2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6" name="Comment 2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7" name="Comment 21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8" name="Comment 21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9" name="Comment 21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0" name="Comment 2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1" name="Comment 21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2" name="Comment 21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3" name="Comment 21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641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4" name="Comment 22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641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5" name="Comment 22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641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6" name="Comment 22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7" name="Comment 22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8" name="Comment 22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9" name="Comment 22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650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0" name="Comment 22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650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1" name="Comment 22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2" name="Comment 22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3" name="Comment 22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4" name="Comment 23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5" name="Comment 23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6" name="Comment 23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7" name="Comment 23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682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8" name="Comment 23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682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9" name="Comment 23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0" name="Comment 23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1" name="Comment 23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2" name="Comment 23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3" name="Comment 23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4" name="Comment 24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5" name="Comment 24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6" name="Comment 24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7" name="Comment 24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8" name="Comment 24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9" name="Comment 24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0" name="Comment 24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1" name="Comment 24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2" name="Comment 24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3" name="Comment 24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4" name="Comment 25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5" name="Comment 25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6" name="Comment 25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7" name="Comment 25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8" name="Comment 25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9" name="Comment 25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0" name="Comment 25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1" name="Comment 25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2" name="Comment 25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3" name="Comment 25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4" name="Comment 26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5" name="Comment 26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6" name="Comment 26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7" name="Comment 26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8" name="Comment 26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9" name="Comment 26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0" name="Comment 26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1" name="Comment 26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2" name="Comment 26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3" name="Comment 26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4" name="Comment 27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5" name="Comment 27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728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6" name="Comment 27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7" name="Comment 27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8" name="Comment 27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9" name="Comment 27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0" name="Comment 27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1" name="Comment 27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2" name="Comment 27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3" name="Comment 27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815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4" name="Comment 28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5" name="Comment 28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950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6" name="Comment 28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976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7" name="Comment 28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8" name="Comment 28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1028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9" name="Comment 28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1088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0" name="Comment 28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1" name="Comment 28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2" name="Comment 28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3" name="Comment 28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4" name="Comment 29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5" name="Comment 29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6" name="Comment 29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7" name="Comment 29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8" name="Comment 29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9" name="Comment 29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0" name="Comment 29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1" name="Comment 29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2" name="Comment 29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3" name="Comment 29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4" name="Comment 30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5" name="Comment 30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6" name="Comment 30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7" name="Comment 30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8" name="Comment 30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9" name="Comment 30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0" name="Comment 30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1" name="Comment 30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2" name="Comment 30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3" name="Comment 30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4" name="Comment 3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5" name="Comment 3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710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6" name="Comment 3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710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graphicFrame>
        <p:nvGraphicFramePr>
          <p:cNvPr id="321" name="Tabela 3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767565"/>
              </p:ext>
            </p:extLst>
          </p:nvPr>
        </p:nvGraphicFramePr>
        <p:xfrm>
          <a:off x="144380" y="93412"/>
          <a:ext cx="6627897" cy="9082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54935">
                  <a:extLst>
                    <a:ext uri="{9D8B030D-6E8A-4147-A177-3AD203B41FA5}">
                      <a16:colId xmlns:a16="http://schemas.microsoft.com/office/drawing/2014/main" val="3187285257"/>
                    </a:ext>
                  </a:extLst>
                </a:gridCol>
                <a:gridCol w="595947">
                  <a:extLst>
                    <a:ext uri="{9D8B030D-6E8A-4147-A177-3AD203B41FA5}">
                      <a16:colId xmlns:a16="http://schemas.microsoft.com/office/drawing/2014/main" val="387071030"/>
                    </a:ext>
                  </a:extLst>
                </a:gridCol>
                <a:gridCol w="966401">
                  <a:extLst>
                    <a:ext uri="{9D8B030D-6E8A-4147-A177-3AD203B41FA5}">
                      <a16:colId xmlns:a16="http://schemas.microsoft.com/office/drawing/2014/main" val="2653576595"/>
                    </a:ext>
                  </a:extLst>
                </a:gridCol>
                <a:gridCol w="1111360">
                  <a:extLst>
                    <a:ext uri="{9D8B030D-6E8A-4147-A177-3AD203B41FA5}">
                      <a16:colId xmlns:a16="http://schemas.microsoft.com/office/drawing/2014/main" val="3391155370"/>
                    </a:ext>
                  </a:extLst>
                </a:gridCol>
                <a:gridCol w="644267">
                  <a:extLst>
                    <a:ext uri="{9D8B030D-6E8A-4147-A177-3AD203B41FA5}">
                      <a16:colId xmlns:a16="http://schemas.microsoft.com/office/drawing/2014/main" val="283983238"/>
                    </a:ext>
                  </a:extLst>
                </a:gridCol>
                <a:gridCol w="595947">
                  <a:extLst>
                    <a:ext uri="{9D8B030D-6E8A-4147-A177-3AD203B41FA5}">
                      <a16:colId xmlns:a16="http://schemas.microsoft.com/office/drawing/2014/main" val="2581602294"/>
                    </a:ext>
                  </a:extLst>
                </a:gridCol>
                <a:gridCol w="459040">
                  <a:extLst>
                    <a:ext uri="{9D8B030D-6E8A-4147-A177-3AD203B41FA5}">
                      <a16:colId xmlns:a16="http://schemas.microsoft.com/office/drawing/2014/main" val="3016350328"/>
                    </a:ext>
                  </a:extLst>
                </a:gridCol>
              </a:tblGrid>
              <a:tr h="33424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Cinesiologia e Biomecânica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Fisioterapia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Fabrício Monteiro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10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B-103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561431722"/>
                  </a:ext>
                </a:extLst>
              </a:tr>
              <a:tr h="1695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043630531"/>
                  </a:ext>
                </a:extLst>
              </a:tr>
              <a:tr h="33424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Contabilidade Aplicada ao Setor Público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Ciências Contábeis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Alice Lazaroni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18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B-203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91766055"/>
                  </a:ext>
                </a:extLst>
              </a:tr>
              <a:tr h="1695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743995243"/>
                  </a:ext>
                </a:extLst>
              </a:tr>
              <a:tr h="1695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Contabilidade Básica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Administração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Wislley Vieira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Sábado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13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A-101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4123798574"/>
                  </a:ext>
                </a:extLst>
              </a:tr>
              <a:tr h="33424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Contabilidade Básica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Ciências Contábeis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97302"/>
                  </a:ext>
                </a:extLst>
              </a:tr>
              <a:tr h="1695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437896599"/>
                  </a:ext>
                </a:extLst>
              </a:tr>
              <a:tr h="33424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Contabilidade Empresarial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Ciências Contábeis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Pedro Paulo Cavalher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Sábado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13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A-104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802794404"/>
                  </a:ext>
                </a:extLst>
              </a:tr>
              <a:tr h="1695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440766445"/>
                  </a:ext>
                </a:extLst>
              </a:tr>
              <a:tr h="33424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Contabilidade Intermediária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Ciências Contábeis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Alice Lazaroni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18 horas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B-107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620987618"/>
                  </a:ext>
                </a:extLst>
              </a:tr>
              <a:tr h="33424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Contabilidade Intermediária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Ciências Contábeis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249778"/>
                  </a:ext>
                </a:extLst>
              </a:tr>
              <a:tr h="1695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551749418"/>
                  </a:ext>
                </a:extLst>
              </a:tr>
              <a:tr h="33424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Contabilidade Tributária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Ciências Contábeis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Prof. Wislley Vieira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6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20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A-106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018583836"/>
                  </a:ext>
                </a:extLst>
              </a:tr>
              <a:tr h="1695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298332637"/>
                  </a:ext>
                </a:extLst>
              </a:tr>
              <a:tr h="16954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Desenho Técnico Computacional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Engenharia Civil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Gustavo Cosendey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</a:t>
                      </a:r>
                      <a:r>
                        <a:rPr lang="pt-BR" sz="1000" u="none" strike="noStrike" baseline="30000">
                          <a:effectLst/>
                        </a:rPr>
                        <a:t>a. </a:t>
                      </a:r>
                      <a:r>
                        <a:rPr lang="pt-BR" sz="1000" u="none" strike="noStrike">
                          <a:effectLst/>
                        </a:rPr>
                        <a:t>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17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Lab. 102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918229227"/>
                  </a:ext>
                </a:extLst>
              </a:tr>
              <a:tr h="334248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Desenho Técnico Computacional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Engenharia de Produção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60572"/>
                  </a:ext>
                </a:extLst>
              </a:tr>
              <a:tr h="1695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857020690"/>
                  </a:ext>
                </a:extLst>
              </a:tr>
              <a:tr h="33424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Desenho Técnico Computacional II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Engenharia Civil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Gustavo Cosendey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6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17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Lab. 102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845038536"/>
                  </a:ext>
                </a:extLst>
              </a:tr>
              <a:tr h="1695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737330952"/>
                  </a:ext>
                </a:extLst>
              </a:tr>
              <a:tr h="33424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Desenho Universal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Arquitetura e Urbanismo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Natália Garcia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5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18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B-106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030646643"/>
                  </a:ext>
                </a:extLst>
              </a:tr>
              <a:tr h="1695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221210231"/>
                  </a:ext>
                </a:extLst>
              </a:tr>
              <a:tr h="334248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Desenvolvimento de Habilidades de Culinária Básica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Gastronomia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Rita de Cássia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17:30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B-206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623126223"/>
                  </a:ext>
                </a:extLst>
              </a:tr>
              <a:tr h="1695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666636946"/>
                  </a:ext>
                </a:extLst>
              </a:tr>
              <a:tr h="1695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Direito Civil II (Obrigações)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Direito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Eduardo Assis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16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B-103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706545648"/>
                  </a:ext>
                </a:extLst>
              </a:tr>
              <a:tr h="1695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078169559"/>
                  </a:ext>
                </a:extLst>
              </a:tr>
              <a:tr h="33424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Direito Civil III (Teoria Geral dos Contratos e Responsabilidade Civil)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Direito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Thaysa Aquino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15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B-107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522637561"/>
                  </a:ext>
                </a:extLst>
              </a:tr>
              <a:tr h="1695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472521887"/>
                  </a:ext>
                </a:extLst>
              </a:tr>
              <a:tr h="33424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Direito Civil V (Posse e Propriedade e Direitos Reais)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Direito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Thaysa Aquino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13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B-107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473752002"/>
                  </a:ext>
                </a:extLst>
              </a:tr>
              <a:tr h="1695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613920290"/>
                  </a:ext>
                </a:extLst>
              </a:tr>
              <a:tr h="1695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Direito Constitucional II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Direito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Eduardo Assis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15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B-103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4018835416"/>
                  </a:ext>
                </a:extLst>
              </a:tr>
              <a:tr h="1695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424566731"/>
                  </a:ext>
                </a:extLst>
              </a:tr>
              <a:tr h="33424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Direito Empresarial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Ciências Contábeis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Adriana Trócilo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17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B-107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821307970"/>
                  </a:ext>
                </a:extLst>
              </a:tr>
              <a:tr h="1695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354398216"/>
                  </a:ext>
                </a:extLst>
              </a:tr>
              <a:tr h="1695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Direito Empresarial 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Direito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Eduardo Assis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14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B-103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035514406"/>
                  </a:ext>
                </a:extLst>
              </a:tr>
              <a:tr h="1695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79778670"/>
                  </a:ext>
                </a:extLst>
              </a:tr>
              <a:tr h="1695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Direito Empresarial II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Direito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Eduardo Assis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</a:t>
                      </a:r>
                      <a:r>
                        <a:rPr lang="pt-BR" sz="1000" u="none" strike="noStrike" baseline="30000">
                          <a:effectLst/>
                        </a:rPr>
                        <a:t>a. </a:t>
                      </a:r>
                      <a:r>
                        <a:rPr lang="pt-BR" sz="1000" u="none" strike="noStrike">
                          <a:effectLst/>
                        </a:rPr>
                        <a:t>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15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B-103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792885125"/>
                  </a:ext>
                </a:extLst>
              </a:tr>
              <a:tr h="1695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379025380"/>
                  </a:ext>
                </a:extLst>
              </a:tr>
              <a:tr h="33424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Direito Penal 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Direito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Riviane Laviola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</a:t>
                      </a:r>
                      <a:r>
                        <a:rPr lang="pt-BR" sz="1000" u="none" strike="noStrike" baseline="30000">
                          <a:effectLst/>
                        </a:rPr>
                        <a:t>a. </a:t>
                      </a:r>
                      <a:r>
                        <a:rPr lang="pt-BR" sz="1000" u="none" strike="noStrike">
                          <a:effectLst/>
                        </a:rPr>
                        <a:t>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15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B-109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041583223"/>
                  </a:ext>
                </a:extLst>
              </a:tr>
              <a:tr h="1695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4113238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269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mment 2" hidden="1"/>
          <p:cNvSpPr txBox="1"/>
          <p:nvPr/>
        </p:nvSpPr>
        <p:spPr>
          <a:xfrm>
            <a:off x="3690938" y="3914775"/>
            <a:ext cx="2368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>
                <a:solidFill>
                  <a:sysClr val="windowText" lastClr="000000"/>
                </a:solidFill>
              </a:rPr>
              <a:t>Cód. Consulta SQL: FAM003_3 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Cód. Coligada: 1 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Cód. Sistema: S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Rows:881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Columns:16</a:t>
            </a:r>
          </a:p>
          <a:p>
            <a:pPr algn="l"/>
            <a:endParaRPr lang="en-US">
              <a:solidFill>
                <a:sysClr val="windowText" lastClr="000000"/>
              </a:solidFill>
            </a:endParaRPr>
          </a:p>
        </p:txBody>
      </p:sp>
      <p:sp>
        <p:nvSpPr>
          <p:cNvPr id="6" name="Comment 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395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7" name="Comment 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1064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8" name="Comment 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928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9" name="Comment 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502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0" name="Comment 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332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1" name="Comment 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332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2" name="Comment 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444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3" name="Comment 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450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4" name="Comment 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467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5" name="Comment 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6" name="Comment 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7" name="Comment 1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435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8" name="Comment 1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9" name="Comment 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0" name="Comment 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1" name="Comment 1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846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2" name="Comment 1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3" name="Comment 1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4" name="Comment 2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5" name="Comment 2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6" name="Comment 2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7" name="Comment 2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8" name="Comment 2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9" name="Comment 2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0" name="Comment 2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1" name="Comment 2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2" name="Comment 2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3" name="Comment 2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4" name="Comment 3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5" name="Comment 3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6" name="Comment 3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7" name="Comment 3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8" name="Comment 3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9" name="Comment 3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0" name="Comment 3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1" name="Comment 3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2" name="Comment 3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3" name="Comment 3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4" name="Comment 4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5" name="Comment 4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6" name="Comment 4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7" name="Comment 4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8" name="Comment 4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9" name="Comment 4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0" name="Comment 4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1" name="Comment 4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2" name="Comment 4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3" name="Comment 4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4" name="Comment 5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5" name="Comment 5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6" name="Comment 5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7" name="Comment 5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8" name="Comment 5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9" name="Comment 5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0" name="Comment 5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1" name="Comment 5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2" name="Comment 5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3" name="Comment 5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4" name="Comment 6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5" name="Comment 6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6" name="Comment 6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7" name="Comment 6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8" name="Comment 6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9" name="Comment 6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0" name="Comment 6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1" name="Comment 6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2" name="Comment 6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3" name="Comment 6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4" name="Comment 7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5" name="Comment 7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6" name="Comment 7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7" name="Comment 7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8" name="Comment 7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9" name="Comment 7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0" name="Comment 7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1" name="Comment 7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2" name="Comment 7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3" name="Comment 7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4" name="Comment 8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5" name="Comment 8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6" name="Comment 8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572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7" name="Comment 8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8" name="Comment 8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9" name="Comment 8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0" name="Comment 8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1" name="Comment 8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2" name="Comment 8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592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3" name="Comment 8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4" name="Comment 9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5" name="Comment 9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6" name="Comment 9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7" name="Comment 9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8" name="Comment 9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9" name="Comment 9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0" name="Comment 9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1" name="Comment 9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2" name="Comment 9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3" name="Comment 9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4" name="Comment 10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1417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5" name="Comment 10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1417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6" name="Comment 10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1417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7" name="Comment 10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8" name="Comment 10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9" name="Comment 10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0" name="Comment 10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1" name="Comment 10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2" name="Comment 10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3" name="Comment 10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4" name="Comment 1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5" name="Comment 1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6" name="Comment 1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7" name="Comment 11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8" name="Comment 11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9" name="Comment 11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0" name="Comment 1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1" name="Comment 11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2" name="Comment 11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3" name="Comment 11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4" name="Comment 12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5" name="Comment 12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708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6" name="Comment 12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708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7" name="Comment 12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721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8" name="Comment 12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721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9" name="Comment 12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0" name="Comment 12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1" name="Comment 12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2" name="Comment 12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3" name="Comment 12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4" name="Comment 13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5" name="Comment 13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6" name="Comment 13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7" name="Comment 13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8" name="Comment 13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9" name="Comment 13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0" name="Comment 13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1" name="Comment 13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2" name="Comment 13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3" name="Comment 13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4" name="Comment 14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5" name="Comment 14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6" name="Comment 14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7" name="Comment 14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420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8" name="Comment 14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9" name="Comment 14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0" name="Comment 14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499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1" name="Comment 14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2" name="Comment 14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523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3" name="Comment 14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536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4" name="Comment 15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536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5" name="Comment 15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6" name="Comment 15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7" name="Comment 15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8" name="Comment 15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9" name="Comment 15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0" name="Comment 15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1" name="Comment 15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2" name="Comment 15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3" name="Comment 15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4" name="Comment 16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5" name="Comment 16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6" name="Comment 16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634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7" name="Comment 16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8" name="Comment 16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9" name="Comment 16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70" name="Comment 16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700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1" name="Comment 16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2" name="Comment 16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3" name="Comment 16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4" name="Comment 17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5" name="Comment 17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6" name="Comment 17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7" name="Comment 17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8" name="Comment 17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9" name="Comment 17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0" name="Comment 17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1" name="Comment 17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936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2" name="Comment 17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936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3" name="Comment 17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4" name="Comment 18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5" name="Comment 18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6" name="Comment 18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7" name="Comment 18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8" name="Comment 18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9" name="Comment 18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327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0" name="Comment 18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1" name="Comment 18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2" name="Comment 18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3" name="Comment 18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4" name="Comment 19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432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5" name="Comment 19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432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6" name="Comment 19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7" name="Comment 19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8" name="Comment 19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9" name="Comment 19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0" name="Comment 19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1" name="Comment 19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2" name="Comment 19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3" name="Comment 19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4" name="Comment 20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5" name="Comment 20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6" name="Comment 20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7" name="Comment 20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8" name="Comment 20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9" name="Comment 20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0" name="Comment 20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1" name="Comment 20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558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2" name="Comment 20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3" name="Comment 20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4" name="Comment 2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5" name="Comment 2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6" name="Comment 2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7" name="Comment 21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8" name="Comment 21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9" name="Comment 21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0" name="Comment 2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1" name="Comment 21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2" name="Comment 21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3" name="Comment 21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641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4" name="Comment 22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641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5" name="Comment 22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641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6" name="Comment 22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7" name="Comment 22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8" name="Comment 22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9" name="Comment 22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650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0" name="Comment 22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650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1" name="Comment 22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2" name="Comment 22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3" name="Comment 22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4" name="Comment 23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5" name="Comment 23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6" name="Comment 23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7" name="Comment 23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682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8" name="Comment 23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682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9" name="Comment 23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0" name="Comment 23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1" name="Comment 23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2" name="Comment 23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3" name="Comment 23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4" name="Comment 24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5" name="Comment 24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6" name="Comment 24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7" name="Comment 24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8" name="Comment 24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9" name="Comment 24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0" name="Comment 24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1" name="Comment 24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2" name="Comment 24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3" name="Comment 24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4" name="Comment 25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5" name="Comment 25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6" name="Comment 25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7" name="Comment 25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8" name="Comment 25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9" name="Comment 25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0" name="Comment 25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1" name="Comment 25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2" name="Comment 25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3" name="Comment 25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4" name="Comment 26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5" name="Comment 26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6" name="Comment 26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7" name="Comment 26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8" name="Comment 26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9" name="Comment 26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0" name="Comment 26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1" name="Comment 26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2" name="Comment 26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3" name="Comment 26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4" name="Comment 27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5" name="Comment 27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728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6" name="Comment 27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7" name="Comment 27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8" name="Comment 27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9" name="Comment 27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0" name="Comment 27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1" name="Comment 27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2" name="Comment 27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3" name="Comment 27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815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4" name="Comment 28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5" name="Comment 28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950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6" name="Comment 28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976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7" name="Comment 28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8" name="Comment 28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1028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9" name="Comment 28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1088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0" name="Comment 28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1" name="Comment 28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2" name="Comment 28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3" name="Comment 28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4" name="Comment 29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5" name="Comment 29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6" name="Comment 29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7" name="Comment 29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8" name="Comment 29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9" name="Comment 29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0" name="Comment 29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1" name="Comment 29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2" name="Comment 29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3" name="Comment 29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4" name="Comment 30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5" name="Comment 30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6" name="Comment 30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7" name="Comment 30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8" name="Comment 30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9" name="Comment 30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0" name="Comment 30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1" name="Comment 30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2" name="Comment 30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3" name="Comment 30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4" name="Comment 3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5" name="Comment 3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710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6" name="Comment 3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710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662540"/>
              </p:ext>
            </p:extLst>
          </p:nvPr>
        </p:nvGraphicFramePr>
        <p:xfrm>
          <a:off x="295273" y="223838"/>
          <a:ext cx="6457952" cy="71972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62071">
                  <a:extLst>
                    <a:ext uri="{9D8B030D-6E8A-4147-A177-3AD203B41FA5}">
                      <a16:colId xmlns:a16="http://schemas.microsoft.com/office/drawing/2014/main" val="2647590957"/>
                    </a:ext>
                  </a:extLst>
                </a:gridCol>
                <a:gridCol w="345448">
                  <a:extLst>
                    <a:ext uri="{9D8B030D-6E8A-4147-A177-3AD203B41FA5}">
                      <a16:colId xmlns:a16="http://schemas.microsoft.com/office/drawing/2014/main" val="172871742"/>
                    </a:ext>
                  </a:extLst>
                </a:gridCol>
                <a:gridCol w="940385">
                  <a:extLst>
                    <a:ext uri="{9D8B030D-6E8A-4147-A177-3AD203B41FA5}">
                      <a16:colId xmlns:a16="http://schemas.microsoft.com/office/drawing/2014/main" val="2191370539"/>
                    </a:ext>
                  </a:extLst>
                </a:gridCol>
                <a:gridCol w="1171773">
                  <a:extLst>
                    <a:ext uri="{9D8B030D-6E8A-4147-A177-3AD203B41FA5}">
                      <a16:colId xmlns:a16="http://schemas.microsoft.com/office/drawing/2014/main" val="13893486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1275291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4269132189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149969269"/>
                    </a:ext>
                  </a:extLst>
                </a:gridCol>
              </a:tblGrid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Direito Penal II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Direito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Riviane Laviola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17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B-109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66737269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4198224513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Direito Penal IV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Direito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Thaysa Aquino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17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B-109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386705184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053443159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Direito Processual Civil II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Direito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Wilson Soares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17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B-109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615965744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729638876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Direito Processual Penal II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Direito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Thaysa Aquino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15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B-105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206720535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760905994"/>
                  </a:ext>
                </a:extLst>
              </a:tr>
              <a:tr h="11312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Direito Tributário 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Direito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Eduardo Assis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16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B-103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493497818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353774717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Endodontia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Odontologia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Daniela Cardilo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445642189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565516477"/>
                  </a:ext>
                </a:extLst>
              </a:tr>
              <a:tr h="11312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Enfermagem na Saúde do Adulto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Enfermagem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Mônica Felix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18 horas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B-204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423177585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96302139"/>
                  </a:ext>
                </a:extLst>
              </a:tr>
              <a:tr h="11312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Esportes Alternativos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Educação Física - Bacharelado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Renato Júnior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6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9:40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B-101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746051455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30097612"/>
                  </a:ext>
                </a:extLst>
              </a:tr>
              <a:tr h="11312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Estágio Curricular: Segundo Segmento do Ensino Fundamental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160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Educação Física - Licenciatura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Dílmerson Oliveira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10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B-101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051018191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413890249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Estágio em Nutrição Clínica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308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Nutrição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Profa. Naruna Rocha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18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B-106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59305622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601128208"/>
                  </a:ext>
                </a:extLst>
              </a:tr>
              <a:tr h="11312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Estágio em Unidades de Alimentação e Nutrição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308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Nutrição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Naruna Rocha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18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B-106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224832585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639347019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Estágio Supervisionado 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92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Odontologia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Fernanda Furlani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17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B-204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95878477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190307074"/>
                  </a:ext>
                </a:extLst>
              </a:tr>
              <a:tr h="11312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Estágio Supervisionado II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200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Educação Física - Bacharelado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Dílmerson Oliveira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10:50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B-101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714398079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4017920284"/>
                  </a:ext>
                </a:extLst>
              </a:tr>
              <a:tr h="11312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Estágio Supervisionado II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160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Engenharia de Produção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Elias Gomes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16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B-102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399477117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884776352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Exames Complementares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Fisioterapia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João Paulo Vargas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5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18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B-108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15003883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829080855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Fenômenos de Transporte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Engenharia Civil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Carla Manhanini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18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B-207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960830650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Fenômenos de Transporte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Engenharia de Produção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475365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283299924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Finanças Empresariais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Administração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Samira Novaes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Sábado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10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A-103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476228927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110844733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Física 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120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Engenharia Civil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Érica Marques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Sábado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A-104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73603520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Física 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120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Engenharia de Produção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985572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560409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5555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mment 2" hidden="1"/>
          <p:cNvSpPr txBox="1"/>
          <p:nvPr/>
        </p:nvSpPr>
        <p:spPr>
          <a:xfrm>
            <a:off x="3690938" y="3914775"/>
            <a:ext cx="2368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>
                <a:solidFill>
                  <a:sysClr val="windowText" lastClr="000000"/>
                </a:solidFill>
              </a:rPr>
              <a:t>Cód. Consulta SQL: FAM003_3 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Cód. Coligada: 1 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Cód. Sistema: S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Rows:881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Columns:16</a:t>
            </a:r>
          </a:p>
          <a:p>
            <a:pPr algn="l"/>
            <a:endParaRPr lang="en-US">
              <a:solidFill>
                <a:sysClr val="windowText" lastClr="000000"/>
              </a:solidFill>
            </a:endParaRPr>
          </a:p>
        </p:txBody>
      </p:sp>
      <p:sp>
        <p:nvSpPr>
          <p:cNvPr id="6" name="Comment 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395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7" name="Comment 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1064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8" name="Comment 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928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9" name="Comment 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502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0" name="Comment 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332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1" name="Comment 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332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2" name="Comment 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444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3" name="Comment 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450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4" name="Comment 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467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5" name="Comment 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6" name="Comment 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7" name="Comment 1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435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8" name="Comment 1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9" name="Comment 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0" name="Comment 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1" name="Comment 1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846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2" name="Comment 1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3" name="Comment 1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4" name="Comment 2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5" name="Comment 2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6" name="Comment 2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7" name="Comment 2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8" name="Comment 2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9" name="Comment 2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0" name="Comment 2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1" name="Comment 2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2" name="Comment 2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3" name="Comment 2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4" name="Comment 3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5" name="Comment 3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6" name="Comment 3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7" name="Comment 3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8" name="Comment 3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9" name="Comment 3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0" name="Comment 3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1" name="Comment 3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2" name="Comment 3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3" name="Comment 3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4" name="Comment 4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5" name="Comment 4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6" name="Comment 4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7" name="Comment 4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8" name="Comment 4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9" name="Comment 4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0" name="Comment 4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1" name="Comment 4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2" name="Comment 4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3" name="Comment 4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4" name="Comment 5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5" name="Comment 5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6" name="Comment 5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7" name="Comment 5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8" name="Comment 5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9" name="Comment 5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0" name="Comment 5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1" name="Comment 5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2" name="Comment 5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3" name="Comment 5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4" name="Comment 6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5" name="Comment 6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6" name="Comment 6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7" name="Comment 6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8" name="Comment 6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9" name="Comment 6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0" name="Comment 6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1" name="Comment 6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2" name="Comment 6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3" name="Comment 6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4" name="Comment 7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5" name="Comment 7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6" name="Comment 7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7" name="Comment 7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8" name="Comment 7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9" name="Comment 7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0" name="Comment 7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1" name="Comment 7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2" name="Comment 7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3" name="Comment 7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4" name="Comment 8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5" name="Comment 8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6" name="Comment 8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572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7" name="Comment 8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8" name="Comment 8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9" name="Comment 8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0" name="Comment 8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1" name="Comment 8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2" name="Comment 8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592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3" name="Comment 8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4" name="Comment 9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5" name="Comment 9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6" name="Comment 9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7" name="Comment 9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8" name="Comment 9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9" name="Comment 9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0" name="Comment 9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1" name="Comment 9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2" name="Comment 9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3" name="Comment 9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4" name="Comment 10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1417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5" name="Comment 10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1417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6" name="Comment 10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1417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7" name="Comment 10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8" name="Comment 10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9" name="Comment 10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0" name="Comment 10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1" name="Comment 10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2" name="Comment 10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3" name="Comment 10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4" name="Comment 1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5" name="Comment 1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6" name="Comment 1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7" name="Comment 11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8" name="Comment 11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9" name="Comment 11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0" name="Comment 1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1" name="Comment 11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2" name="Comment 11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3" name="Comment 11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4" name="Comment 12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5" name="Comment 12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708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6" name="Comment 12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708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7" name="Comment 12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721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8" name="Comment 12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721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9" name="Comment 12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0" name="Comment 12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1" name="Comment 12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2" name="Comment 12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3" name="Comment 12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4" name="Comment 13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5" name="Comment 13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6" name="Comment 13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7" name="Comment 13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8" name="Comment 13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9" name="Comment 13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0" name="Comment 13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1" name="Comment 13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2" name="Comment 13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3" name="Comment 13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4" name="Comment 14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5" name="Comment 14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6" name="Comment 14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7" name="Comment 14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420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8" name="Comment 14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9" name="Comment 14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0" name="Comment 14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499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1" name="Comment 14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2" name="Comment 14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523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3" name="Comment 14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536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4" name="Comment 15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536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5" name="Comment 15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6" name="Comment 15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7" name="Comment 15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8" name="Comment 15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9" name="Comment 15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0" name="Comment 15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1" name="Comment 15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2" name="Comment 15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3" name="Comment 15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4" name="Comment 16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5" name="Comment 16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6" name="Comment 16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634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7" name="Comment 16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8" name="Comment 16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9" name="Comment 16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70" name="Comment 16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700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1" name="Comment 16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2" name="Comment 16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3" name="Comment 16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4" name="Comment 17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5" name="Comment 17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6" name="Comment 17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7" name="Comment 17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8" name="Comment 17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9" name="Comment 17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0" name="Comment 17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1" name="Comment 17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936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2" name="Comment 17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936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3" name="Comment 17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4" name="Comment 18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5" name="Comment 18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6" name="Comment 18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7" name="Comment 18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8" name="Comment 18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9" name="Comment 18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327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0" name="Comment 18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1" name="Comment 18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2" name="Comment 18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3" name="Comment 18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4" name="Comment 19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432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5" name="Comment 19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432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6" name="Comment 19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7" name="Comment 19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8" name="Comment 19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9" name="Comment 19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0" name="Comment 19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1" name="Comment 19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2" name="Comment 19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3" name="Comment 19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4" name="Comment 20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5" name="Comment 20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6" name="Comment 20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7" name="Comment 20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8" name="Comment 20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9" name="Comment 20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0" name="Comment 20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1" name="Comment 20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558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2" name="Comment 20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3" name="Comment 20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4" name="Comment 2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5" name="Comment 2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6" name="Comment 2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7" name="Comment 21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8" name="Comment 21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9" name="Comment 21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0" name="Comment 2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1" name="Comment 21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2" name="Comment 21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3" name="Comment 21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641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4" name="Comment 22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641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5" name="Comment 22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641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6" name="Comment 22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7" name="Comment 22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8" name="Comment 22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9" name="Comment 22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650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0" name="Comment 22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650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1" name="Comment 22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2" name="Comment 22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3" name="Comment 22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4" name="Comment 23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5" name="Comment 23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6" name="Comment 23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7" name="Comment 23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682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8" name="Comment 23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682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9" name="Comment 23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0" name="Comment 23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1" name="Comment 23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2" name="Comment 23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3" name="Comment 23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4" name="Comment 24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5" name="Comment 24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6" name="Comment 24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7" name="Comment 24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8" name="Comment 24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9" name="Comment 24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0" name="Comment 24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1" name="Comment 24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2" name="Comment 24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3" name="Comment 24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4" name="Comment 25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5" name="Comment 25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6" name="Comment 25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7" name="Comment 25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8" name="Comment 25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9" name="Comment 25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0" name="Comment 25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1" name="Comment 25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2" name="Comment 25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3" name="Comment 25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4" name="Comment 26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5" name="Comment 26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6" name="Comment 26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7" name="Comment 26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8" name="Comment 26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9" name="Comment 26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0" name="Comment 26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1" name="Comment 26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2" name="Comment 26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3" name="Comment 26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4" name="Comment 27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5" name="Comment 27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728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6" name="Comment 27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7" name="Comment 27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8" name="Comment 27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9" name="Comment 27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0" name="Comment 27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1" name="Comment 27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2" name="Comment 27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3" name="Comment 27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815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4" name="Comment 28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5" name="Comment 28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950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6" name="Comment 28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976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7" name="Comment 28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8" name="Comment 28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1028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9" name="Comment 28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1088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0" name="Comment 28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1" name="Comment 28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2" name="Comment 28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3" name="Comment 28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4" name="Comment 29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5" name="Comment 29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6" name="Comment 29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7" name="Comment 29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8" name="Comment 29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9" name="Comment 29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0" name="Comment 29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1" name="Comment 29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2" name="Comment 29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3" name="Comment 29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4" name="Comment 30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5" name="Comment 30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6" name="Comment 30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7" name="Comment 30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8" name="Comment 30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9" name="Comment 30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0" name="Comment 30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1" name="Comment 30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2" name="Comment 30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3" name="Comment 30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4" name="Comment 3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5" name="Comment 3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710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6" name="Comment 3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710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649784"/>
              </p:ext>
            </p:extLst>
          </p:nvPr>
        </p:nvGraphicFramePr>
        <p:xfrm>
          <a:off x="347663" y="504707"/>
          <a:ext cx="6244207" cy="7187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10113">
                  <a:extLst>
                    <a:ext uri="{9D8B030D-6E8A-4147-A177-3AD203B41FA5}">
                      <a16:colId xmlns:a16="http://schemas.microsoft.com/office/drawing/2014/main" val="1766397915"/>
                    </a:ext>
                  </a:extLst>
                </a:gridCol>
                <a:gridCol w="276751">
                  <a:extLst>
                    <a:ext uri="{9D8B030D-6E8A-4147-A177-3AD203B41FA5}">
                      <a16:colId xmlns:a16="http://schemas.microsoft.com/office/drawing/2014/main" val="931256096"/>
                    </a:ext>
                  </a:extLst>
                </a:gridCol>
                <a:gridCol w="846154">
                  <a:extLst>
                    <a:ext uri="{9D8B030D-6E8A-4147-A177-3AD203B41FA5}">
                      <a16:colId xmlns:a16="http://schemas.microsoft.com/office/drawing/2014/main" val="3533398780"/>
                    </a:ext>
                  </a:extLst>
                </a:gridCol>
                <a:gridCol w="1146412">
                  <a:extLst>
                    <a:ext uri="{9D8B030D-6E8A-4147-A177-3AD203B41FA5}">
                      <a16:colId xmlns:a16="http://schemas.microsoft.com/office/drawing/2014/main" val="3978826595"/>
                    </a:ext>
                  </a:extLst>
                </a:gridCol>
                <a:gridCol w="532262">
                  <a:extLst>
                    <a:ext uri="{9D8B030D-6E8A-4147-A177-3AD203B41FA5}">
                      <a16:colId xmlns:a16="http://schemas.microsoft.com/office/drawing/2014/main" val="1281994513"/>
                    </a:ext>
                  </a:extLst>
                </a:gridCol>
                <a:gridCol w="486576">
                  <a:extLst>
                    <a:ext uri="{9D8B030D-6E8A-4147-A177-3AD203B41FA5}">
                      <a16:colId xmlns:a16="http://schemas.microsoft.com/office/drawing/2014/main" val="1464916466"/>
                    </a:ext>
                  </a:extLst>
                </a:gridCol>
                <a:gridCol w="345939">
                  <a:extLst>
                    <a:ext uri="{9D8B030D-6E8A-4147-A177-3AD203B41FA5}">
                      <a16:colId xmlns:a16="http://schemas.microsoft.com/office/drawing/2014/main" val="1694799913"/>
                    </a:ext>
                  </a:extLst>
                </a:gridCol>
              </a:tblGrid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Física III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Engenharia Civil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Érica Marques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16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B-107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504771638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effectLst/>
                        </a:rPr>
                        <a:t>Física III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120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Engenharia Civil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70387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689112548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Física IV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Engenharia de Produção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Erica Marques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Sábado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13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A-105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167548151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013724517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Físico-Química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Farmácia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Profº. Samuel Silva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17:30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B-104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158701439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673898028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Fisiologia do Exercício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Fisioterapia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João Paulo Vargas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6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17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B-108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501296174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201906636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Fisiologia e Neurofisiologia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Psicologia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Ezequiel Vieira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5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18:30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B-110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799578977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883389536"/>
                  </a:ext>
                </a:extLst>
              </a:tr>
              <a:tr h="11312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Fisioterapia na Ginecologia e Obstetrícia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Fisioterapia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Clarissana Araújo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6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17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B-110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115259324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483312232"/>
                  </a:ext>
                </a:extLst>
              </a:tr>
              <a:tr h="11312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Fisioterapia na Pediatria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60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Fisioterapia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Fabrício Monteiro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10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B-102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714041938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008822984"/>
                  </a:ext>
                </a:extLst>
              </a:tr>
              <a:tr h="11312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Fundamentos em Neurologia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Fisioterapia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Fabíola Ramos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6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15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A-101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578604926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543530776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Fundamentos em Uroginecologia e Obstetrícia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Fisioterapia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Clarissana Araújo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18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B-102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979554259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Fundamentos em Uroginecologia e Obstetrícia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Fisioterapia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928732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918964066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Futebol e Futsal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Educação Física - Licenciatura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Renato Júnior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6</a:t>
                      </a:r>
                      <a:r>
                        <a:rPr lang="pt-BR" sz="1000" u="none" strike="noStrike" baseline="30000">
                          <a:effectLst/>
                        </a:rPr>
                        <a:t>a. </a:t>
                      </a:r>
                      <a:r>
                        <a:rPr lang="pt-BR" sz="1000" u="none" strike="noStrike">
                          <a:effectLst/>
                        </a:rPr>
                        <a:t>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B-101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284777014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843463571"/>
                  </a:ext>
                </a:extLst>
              </a:tr>
              <a:tr h="11312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Gastronomia Ocidental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Gastronomia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Rita de Cássia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17:30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B-206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946791232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043325196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Geometria Descritiva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Engenharia Civil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Elias Gomes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5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18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B-109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630267061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051435422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História da Arte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Arquitetura e Urbanismo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 Antônio Renato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17:20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B-106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433736992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461273503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História da Psicologia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Psicologia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Arthur Venuto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5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15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B-205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01788759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014627166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História da Arquitetura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Arquitetura e Urbanismo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Antônio Renato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15:40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B-207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718527322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087734345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Imunologia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Enfermagem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Thays Apolinário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18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B-203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587232309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Imunologia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Farmácia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9704563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Imunologia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Odontologia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568721"/>
                  </a:ext>
                </a:extLst>
              </a:tr>
              <a:tr h="98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846902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249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mment 2" hidden="1"/>
          <p:cNvSpPr txBox="1"/>
          <p:nvPr/>
        </p:nvSpPr>
        <p:spPr>
          <a:xfrm>
            <a:off x="3690938" y="3914775"/>
            <a:ext cx="2368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>
                <a:solidFill>
                  <a:sysClr val="windowText" lastClr="000000"/>
                </a:solidFill>
              </a:rPr>
              <a:t>Cód. Consulta SQL: FAM003_3 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Cód. Coligada: 1 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Cód. Sistema: S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Rows:881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Columns:16</a:t>
            </a:r>
          </a:p>
          <a:p>
            <a:pPr algn="l"/>
            <a:endParaRPr lang="en-US">
              <a:solidFill>
                <a:sysClr val="windowText" lastClr="000000"/>
              </a:solidFill>
            </a:endParaRPr>
          </a:p>
        </p:txBody>
      </p:sp>
      <p:sp>
        <p:nvSpPr>
          <p:cNvPr id="6" name="Comment 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395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7" name="Comment 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1064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8" name="Comment 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928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9" name="Comment 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502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0" name="Comment 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332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1" name="Comment 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332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2" name="Comment 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444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3" name="Comment 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450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4" name="Comment 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467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5" name="Comment 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6" name="Comment 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7" name="Comment 1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435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8" name="Comment 1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9" name="Comment 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0" name="Comment 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1" name="Comment 1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846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2" name="Comment 1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3" name="Comment 1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4" name="Comment 2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5" name="Comment 2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6" name="Comment 2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7" name="Comment 2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8" name="Comment 2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9" name="Comment 2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0" name="Comment 2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1" name="Comment 2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2" name="Comment 2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3" name="Comment 2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4" name="Comment 3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5" name="Comment 3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6" name="Comment 3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7" name="Comment 3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8" name="Comment 3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9" name="Comment 3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0" name="Comment 3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1" name="Comment 3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2" name="Comment 3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3" name="Comment 3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4" name="Comment 4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5" name="Comment 4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6" name="Comment 4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7" name="Comment 4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8" name="Comment 4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9" name="Comment 4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0" name="Comment 4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1" name="Comment 4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2" name="Comment 4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3" name="Comment 4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4" name="Comment 5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5" name="Comment 5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6" name="Comment 5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7" name="Comment 5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8" name="Comment 5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9" name="Comment 5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0" name="Comment 5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1" name="Comment 5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2" name="Comment 5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3" name="Comment 5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4" name="Comment 6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5" name="Comment 6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6" name="Comment 6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7" name="Comment 6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8" name="Comment 6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9" name="Comment 6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0" name="Comment 6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1" name="Comment 6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2" name="Comment 6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3" name="Comment 6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4" name="Comment 7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5" name="Comment 7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6" name="Comment 7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7" name="Comment 7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8" name="Comment 7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9" name="Comment 7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0" name="Comment 7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1" name="Comment 7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2" name="Comment 7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3" name="Comment 7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4" name="Comment 8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5" name="Comment 8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6" name="Comment 8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572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7" name="Comment 8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8" name="Comment 8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9" name="Comment 8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0" name="Comment 8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1" name="Comment 8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2" name="Comment 8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592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3" name="Comment 8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4" name="Comment 9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5" name="Comment 9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6" name="Comment 9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7" name="Comment 9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8" name="Comment 9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9" name="Comment 9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0" name="Comment 9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1" name="Comment 9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2" name="Comment 9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3" name="Comment 9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4" name="Comment 10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1417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5" name="Comment 10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1417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6" name="Comment 10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1417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7" name="Comment 10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8" name="Comment 10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9" name="Comment 10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0" name="Comment 10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1" name="Comment 10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2" name="Comment 10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3" name="Comment 10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4" name="Comment 1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5" name="Comment 1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6" name="Comment 1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7" name="Comment 11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8" name="Comment 11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9" name="Comment 11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0" name="Comment 1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1" name="Comment 11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2" name="Comment 11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3" name="Comment 11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4" name="Comment 12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5" name="Comment 12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708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6" name="Comment 12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708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7" name="Comment 12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721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8" name="Comment 12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721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9" name="Comment 12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0" name="Comment 12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1" name="Comment 12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2" name="Comment 12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3" name="Comment 12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4" name="Comment 13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5" name="Comment 13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6" name="Comment 13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7" name="Comment 13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8" name="Comment 13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9" name="Comment 13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0" name="Comment 13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1" name="Comment 13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2" name="Comment 13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3" name="Comment 13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4" name="Comment 14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5" name="Comment 14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6" name="Comment 14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7" name="Comment 14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420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8" name="Comment 14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9" name="Comment 14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0" name="Comment 14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499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1" name="Comment 14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2" name="Comment 14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523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3" name="Comment 14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536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4" name="Comment 15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536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5" name="Comment 15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6" name="Comment 15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7" name="Comment 15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8" name="Comment 15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9" name="Comment 15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0" name="Comment 15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1" name="Comment 15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2" name="Comment 15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3" name="Comment 15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4" name="Comment 16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5" name="Comment 16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6" name="Comment 16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634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7" name="Comment 16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8" name="Comment 16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9" name="Comment 16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70" name="Comment 16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700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1" name="Comment 16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2" name="Comment 16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3" name="Comment 16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4" name="Comment 17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5" name="Comment 17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6" name="Comment 17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7" name="Comment 17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8" name="Comment 17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9" name="Comment 17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0" name="Comment 17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1" name="Comment 17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936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2" name="Comment 17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936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3" name="Comment 17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4" name="Comment 18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5" name="Comment 18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6" name="Comment 18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7" name="Comment 18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8" name="Comment 18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9" name="Comment 18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327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0" name="Comment 18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1" name="Comment 18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2" name="Comment 18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3" name="Comment 18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4" name="Comment 19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432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5" name="Comment 19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432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6" name="Comment 19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7" name="Comment 19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8" name="Comment 19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9" name="Comment 19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0" name="Comment 19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1" name="Comment 19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2" name="Comment 19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3" name="Comment 19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4" name="Comment 20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5" name="Comment 20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6" name="Comment 20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7" name="Comment 20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8" name="Comment 20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9" name="Comment 20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0" name="Comment 20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1" name="Comment 20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558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2" name="Comment 20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3" name="Comment 20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4" name="Comment 2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5" name="Comment 2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6" name="Comment 2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7" name="Comment 21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8" name="Comment 21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9" name="Comment 21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0" name="Comment 2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1" name="Comment 21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2" name="Comment 21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3" name="Comment 21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641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4" name="Comment 22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641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5" name="Comment 22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641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6" name="Comment 22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7" name="Comment 22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8" name="Comment 22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9" name="Comment 22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650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0" name="Comment 22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650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1" name="Comment 22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2" name="Comment 22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3" name="Comment 22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4" name="Comment 23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5" name="Comment 23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6" name="Comment 23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7" name="Comment 23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682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8" name="Comment 23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682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9" name="Comment 23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0" name="Comment 23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1" name="Comment 23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2" name="Comment 23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3" name="Comment 23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4" name="Comment 24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5" name="Comment 24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6" name="Comment 24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7" name="Comment 24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8" name="Comment 24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9" name="Comment 24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0" name="Comment 24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1" name="Comment 24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2" name="Comment 24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3" name="Comment 24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4" name="Comment 25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5" name="Comment 25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6" name="Comment 25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7" name="Comment 25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8" name="Comment 25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9" name="Comment 25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0" name="Comment 25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1" name="Comment 25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2" name="Comment 25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3" name="Comment 25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4" name="Comment 26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5" name="Comment 26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6" name="Comment 26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7" name="Comment 26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8" name="Comment 26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9" name="Comment 26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0" name="Comment 26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1" name="Comment 26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2" name="Comment 26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3" name="Comment 26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4" name="Comment 27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5" name="Comment 27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728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6" name="Comment 27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7" name="Comment 27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8" name="Comment 27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9" name="Comment 27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0" name="Comment 27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1" name="Comment 27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2" name="Comment 27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3" name="Comment 27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815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4" name="Comment 28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5" name="Comment 28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950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6" name="Comment 28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976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7" name="Comment 28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8" name="Comment 28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1028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9" name="Comment 28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1088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0" name="Comment 28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1" name="Comment 28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2" name="Comment 28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3" name="Comment 28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4" name="Comment 29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5" name="Comment 29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6" name="Comment 29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7" name="Comment 29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8" name="Comment 29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9" name="Comment 29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0" name="Comment 29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1" name="Comment 29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2" name="Comment 29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3" name="Comment 29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4" name="Comment 30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5" name="Comment 30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6" name="Comment 30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7" name="Comment 30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8" name="Comment 30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9" name="Comment 30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0" name="Comment 30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1" name="Comment 30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2" name="Comment 30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3" name="Comment 30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4" name="Comment 3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5" name="Comment 3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710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6" name="Comment 3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710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796778"/>
              </p:ext>
            </p:extLst>
          </p:nvPr>
        </p:nvGraphicFramePr>
        <p:xfrm>
          <a:off x="382136" y="471050"/>
          <a:ext cx="6346210" cy="8219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33768">
                  <a:extLst>
                    <a:ext uri="{9D8B030D-6E8A-4147-A177-3AD203B41FA5}">
                      <a16:colId xmlns:a16="http://schemas.microsoft.com/office/drawing/2014/main" val="1641742508"/>
                    </a:ext>
                  </a:extLst>
                </a:gridCol>
                <a:gridCol w="504968">
                  <a:extLst>
                    <a:ext uri="{9D8B030D-6E8A-4147-A177-3AD203B41FA5}">
                      <a16:colId xmlns:a16="http://schemas.microsoft.com/office/drawing/2014/main" val="3309791079"/>
                    </a:ext>
                  </a:extLst>
                </a:gridCol>
                <a:gridCol w="941695">
                  <a:extLst>
                    <a:ext uri="{9D8B030D-6E8A-4147-A177-3AD203B41FA5}">
                      <a16:colId xmlns:a16="http://schemas.microsoft.com/office/drawing/2014/main" val="2268911895"/>
                    </a:ext>
                  </a:extLst>
                </a:gridCol>
                <a:gridCol w="982639">
                  <a:extLst>
                    <a:ext uri="{9D8B030D-6E8A-4147-A177-3AD203B41FA5}">
                      <a16:colId xmlns:a16="http://schemas.microsoft.com/office/drawing/2014/main" val="2939129187"/>
                    </a:ext>
                  </a:extLst>
                </a:gridCol>
                <a:gridCol w="668740">
                  <a:extLst>
                    <a:ext uri="{9D8B030D-6E8A-4147-A177-3AD203B41FA5}">
                      <a16:colId xmlns:a16="http://schemas.microsoft.com/office/drawing/2014/main" val="489135485"/>
                    </a:ext>
                  </a:extLst>
                </a:gridCol>
                <a:gridCol w="491320">
                  <a:extLst>
                    <a:ext uri="{9D8B030D-6E8A-4147-A177-3AD203B41FA5}">
                      <a16:colId xmlns:a16="http://schemas.microsoft.com/office/drawing/2014/main" val="865693656"/>
                    </a:ext>
                  </a:extLst>
                </a:gridCol>
                <a:gridCol w="423080">
                  <a:extLst>
                    <a:ext uri="{9D8B030D-6E8A-4147-A177-3AD203B41FA5}">
                      <a16:colId xmlns:a16="http://schemas.microsoft.com/office/drawing/2014/main" val="2504467680"/>
                    </a:ext>
                  </a:extLst>
                </a:gridCol>
              </a:tblGrid>
              <a:tr h="32005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Interações Drogas e Nutrientes na Atenção Dietoterápica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Nutrição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Iury Souza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18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A-103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4076366621"/>
                  </a:ext>
                </a:extLst>
              </a:tr>
              <a:tr h="1625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813668663"/>
                  </a:ext>
                </a:extLst>
              </a:tr>
              <a:tr h="32005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Legislação Arquitetônica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Arquitetura e Urbanismo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Maíta Andrade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6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10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B-107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525587133"/>
                  </a:ext>
                </a:extLst>
              </a:tr>
              <a:tr h="1625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661021306"/>
                  </a:ext>
                </a:extLst>
              </a:tr>
              <a:tr h="32005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Linguagem, Argumentação e Oratória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Direito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Vânia Agda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6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17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B-106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4150428307"/>
                  </a:ext>
                </a:extLst>
              </a:tr>
              <a:tr h="1625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102819076"/>
                  </a:ext>
                </a:extLst>
              </a:tr>
              <a:tr h="32005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Maquete de Contexto Urbano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Arquitetura e Urbanismo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Anna Elisa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17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A-104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514086524"/>
                  </a:ext>
                </a:extLst>
              </a:tr>
              <a:tr h="1625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512756747"/>
                  </a:ext>
                </a:extLst>
              </a:tr>
              <a:tr h="1625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Matemática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Ciências Contábeis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Érica Marques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5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17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B-107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057631048"/>
                  </a:ext>
                </a:extLst>
              </a:tr>
              <a:tr h="1625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Matemática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Administração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603413"/>
                  </a:ext>
                </a:extLst>
              </a:tr>
              <a:tr h="1625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4071035312"/>
                  </a:ext>
                </a:extLst>
              </a:tr>
              <a:tr h="32005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Matemática e Bioestatística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Enfermagem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Érica Marques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18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B-104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472808871"/>
                  </a:ext>
                </a:extLst>
              </a:tr>
              <a:tr h="1625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04420374"/>
                  </a:ext>
                </a:extLst>
              </a:tr>
              <a:tr h="32005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Mercado de Capitais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Ciências Contábeis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Samira Novaes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Sábado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A-103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307392619"/>
                  </a:ext>
                </a:extLst>
              </a:tr>
              <a:tr h="1625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480088020"/>
                  </a:ext>
                </a:extLst>
              </a:tr>
              <a:tr h="32005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Métodos e Técnicas de Avaliação Fisioterapêutica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Fisioterapia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Diego Dutra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18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B-106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687120730"/>
                  </a:ext>
                </a:extLst>
              </a:tr>
              <a:tr h="1625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528645767"/>
                  </a:ext>
                </a:extLst>
              </a:tr>
              <a:tr h="1625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Microbiologia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60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Farmácia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Fernanda Mara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18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A-101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4105259635"/>
                  </a:ext>
                </a:extLst>
              </a:tr>
              <a:tr h="1625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Microbiologia Geral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60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Nutrição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905955"/>
                  </a:ext>
                </a:extLst>
              </a:tr>
              <a:tr h="1625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Microbiologia Geral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Enfermagem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27316"/>
                  </a:ext>
                </a:extLst>
              </a:tr>
              <a:tr h="1625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Microbiologia Geral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Nutrição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1273117"/>
                  </a:ext>
                </a:extLst>
              </a:tr>
              <a:tr h="1625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827116172"/>
                  </a:ext>
                </a:extLst>
              </a:tr>
              <a:tr h="32005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Microbiologia e Parasitologia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Odontologia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Adriana Soares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18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B-204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937231112"/>
                  </a:ext>
                </a:extLst>
              </a:tr>
              <a:tr h="1625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33758972"/>
                  </a:ext>
                </a:extLst>
              </a:tr>
              <a:tr h="32005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Nutrição e Metabolismo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Nutrição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Iury Souza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17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A-103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228525775"/>
                  </a:ext>
                </a:extLst>
              </a:tr>
              <a:tr h="1625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514501615"/>
                  </a:ext>
                </a:extLst>
              </a:tr>
              <a:tr h="162567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Patologia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Biomedicina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Thays Apolinário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5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18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B-205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691429912"/>
                  </a:ext>
                </a:extLst>
              </a:tr>
              <a:tr h="162567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Patologia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Enfermagem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848996"/>
                  </a:ext>
                </a:extLst>
              </a:tr>
              <a:tr h="162567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Patologia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Fisioterapia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179314"/>
                  </a:ext>
                </a:extLst>
              </a:tr>
              <a:tr h="162567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Patologia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Odontologia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3575223"/>
                  </a:ext>
                </a:extLst>
              </a:tr>
              <a:tr h="1625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99487650"/>
                  </a:ext>
                </a:extLst>
              </a:tr>
              <a:tr h="32005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Planejamento e Controle de Produção II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Engenharia de Produção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Eduardo Pereira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5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21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B-305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423398482"/>
                  </a:ext>
                </a:extLst>
              </a:tr>
              <a:tr h="1625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370074913"/>
                  </a:ext>
                </a:extLst>
              </a:tr>
              <a:tr h="32005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Prática de Ensino: Práticas Organizacionais e Políticas Públicas na Educação Física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Educação Física - Licenciatura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Deyliane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6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17:20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B-307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4248592"/>
                  </a:ext>
                </a:extLst>
              </a:tr>
              <a:tr h="1625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079269307"/>
                  </a:ext>
                </a:extLst>
              </a:tr>
              <a:tr h="1625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Processos Básicos Fundamentais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Psicologia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Professor a confirmar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90227703"/>
                  </a:ext>
                </a:extLst>
              </a:tr>
              <a:tr h="1625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Processos Básicos Fundamentais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Psicologia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195199"/>
                  </a:ext>
                </a:extLst>
              </a:tr>
              <a:tr h="1625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Processos Básicos Fundamentais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Psicologia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794265"/>
                  </a:ext>
                </a:extLst>
              </a:tr>
              <a:tr h="1625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314612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0048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mment 2" hidden="1"/>
          <p:cNvSpPr txBox="1"/>
          <p:nvPr/>
        </p:nvSpPr>
        <p:spPr>
          <a:xfrm>
            <a:off x="3690938" y="3914775"/>
            <a:ext cx="2368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>
                <a:solidFill>
                  <a:sysClr val="windowText" lastClr="000000"/>
                </a:solidFill>
              </a:rPr>
              <a:t>Cód. Consulta SQL: FAM003_3 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Cód. Coligada: 1 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Cód. Sistema: S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Rows:881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Columns:16</a:t>
            </a:r>
          </a:p>
          <a:p>
            <a:pPr algn="l"/>
            <a:endParaRPr lang="en-US">
              <a:solidFill>
                <a:sysClr val="windowText" lastClr="000000"/>
              </a:solidFill>
            </a:endParaRPr>
          </a:p>
        </p:txBody>
      </p:sp>
      <p:sp>
        <p:nvSpPr>
          <p:cNvPr id="6" name="Comment 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395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7" name="Comment 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1064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8" name="Comment 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928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9" name="Comment 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502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0" name="Comment 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332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1" name="Comment 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332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2" name="Comment 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444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3" name="Comment 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450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4" name="Comment 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467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5" name="Comment 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6" name="Comment 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7" name="Comment 1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435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8" name="Comment 1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9" name="Comment 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0" name="Comment 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1" name="Comment 1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846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2" name="Comment 1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3" name="Comment 1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4" name="Comment 2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5" name="Comment 2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6" name="Comment 2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7" name="Comment 2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8" name="Comment 2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9" name="Comment 2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0" name="Comment 2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1" name="Comment 2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2" name="Comment 2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3" name="Comment 2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4" name="Comment 3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5" name="Comment 3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6" name="Comment 3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7" name="Comment 3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8" name="Comment 3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9" name="Comment 3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0" name="Comment 3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1" name="Comment 3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2" name="Comment 3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3" name="Comment 3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4" name="Comment 4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5" name="Comment 4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6" name="Comment 4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7" name="Comment 4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8" name="Comment 4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9" name="Comment 4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0" name="Comment 4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1" name="Comment 4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2" name="Comment 4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3" name="Comment 4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4" name="Comment 5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5" name="Comment 5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6" name="Comment 5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7" name="Comment 5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8" name="Comment 5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9" name="Comment 5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0" name="Comment 5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1" name="Comment 5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2" name="Comment 5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3" name="Comment 5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4" name="Comment 6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5" name="Comment 6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6" name="Comment 6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7" name="Comment 6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8" name="Comment 6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9" name="Comment 6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0" name="Comment 6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1" name="Comment 6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2" name="Comment 6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3" name="Comment 6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4" name="Comment 7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5" name="Comment 7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6" name="Comment 7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7" name="Comment 7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8" name="Comment 7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9" name="Comment 7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0" name="Comment 7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1" name="Comment 7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2" name="Comment 7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3" name="Comment 7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4" name="Comment 8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5" name="Comment 8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6" name="Comment 8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572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7" name="Comment 8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8" name="Comment 8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9" name="Comment 8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0" name="Comment 8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1" name="Comment 8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2" name="Comment 8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592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3" name="Comment 8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4" name="Comment 9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5" name="Comment 9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6" name="Comment 9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7" name="Comment 9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8" name="Comment 9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9" name="Comment 9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0" name="Comment 9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1" name="Comment 9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2" name="Comment 9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3" name="Comment 9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4" name="Comment 10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1417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5" name="Comment 10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1417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6" name="Comment 10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1417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7" name="Comment 10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8" name="Comment 10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9" name="Comment 10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0" name="Comment 10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1" name="Comment 10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2" name="Comment 10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3" name="Comment 10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4" name="Comment 1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5" name="Comment 1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6" name="Comment 1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7" name="Comment 11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8" name="Comment 11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9" name="Comment 11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0" name="Comment 1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1" name="Comment 11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2" name="Comment 11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3" name="Comment 11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4" name="Comment 12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5" name="Comment 12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708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6" name="Comment 12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708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7" name="Comment 12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721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8" name="Comment 12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721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9" name="Comment 12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0" name="Comment 12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1" name="Comment 12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2" name="Comment 12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3" name="Comment 12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4" name="Comment 13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5" name="Comment 13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6" name="Comment 13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7" name="Comment 13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8" name="Comment 13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9" name="Comment 13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0" name="Comment 13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1" name="Comment 13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2" name="Comment 13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3" name="Comment 13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4" name="Comment 14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5" name="Comment 14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6" name="Comment 14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7" name="Comment 14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420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8" name="Comment 14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9" name="Comment 14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0" name="Comment 14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499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1" name="Comment 14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2" name="Comment 14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523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3" name="Comment 14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536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4" name="Comment 15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536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5" name="Comment 15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6" name="Comment 15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7" name="Comment 15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8" name="Comment 15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9" name="Comment 15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0" name="Comment 15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1" name="Comment 15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2" name="Comment 15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3" name="Comment 15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4" name="Comment 16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5" name="Comment 16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6" name="Comment 16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634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7" name="Comment 16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8" name="Comment 16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9" name="Comment 16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70" name="Comment 16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700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1" name="Comment 16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2" name="Comment 16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3" name="Comment 16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4" name="Comment 17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5" name="Comment 17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6" name="Comment 17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7" name="Comment 17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8" name="Comment 17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9" name="Comment 17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0" name="Comment 17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1" name="Comment 17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936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2" name="Comment 17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936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3" name="Comment 17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4" name="Comment 18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5" name="Comment 18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6" name="Comment 18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7" name="Comment 18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8" name="Comment 18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9" name="Comment 18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327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0" name="Comment 18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1" name="Comment 18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2" name="Comment 18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3" name="Comment 18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4" name="Comment 19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432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5" name="Comment 19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432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6" name="Comment 19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7" name="Comment 19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8" name="Comment 19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9" name="Comment 19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0" name="Comment 19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1" name="Comment 19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2" name="Comment 19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3" name="Comment 19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4" name="Comment 20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5" name="Comment 20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6" name="Comment 20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7" name="Comment 20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8" name="Comment 20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9" name="Comment 20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0" name="Comment 20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1" name="Comment 20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558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2" name="Comment 20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3" name="Comment 20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4" name="Comment 2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5" name="Comment 2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6" name="Comment 2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7" name="Comment 21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8" name="Comment 21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9" name="Comment 21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0" name="Comment 2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1" name="Comment 21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2" name="Comment 21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3" name="Comment 21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641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4" name="Comment 22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641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5" name="Comment 22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641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6" name="Comment 22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7" name="Comment 22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8" name="Comment 22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9" name="Comment 22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650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0" name="Comment 22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650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1" name="Comment 22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2" name="Comment 22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3" name="Comment 22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4" name="Comment 23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5" name="Comment 23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6" name="Comment 23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7" name="Comment 23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682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8" name="Comment 23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682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9" name="Comment 23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0" name="Comment 23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1" name="Comment 23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2" name="Comment 23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3" name="Comment 23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4" name="Comment 24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5" name="Comment 24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6" name="Comment 24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7" name="Comment 24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8" name="Comment 24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9" name="Comment 24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0" name="Comment 24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1" name="Comment 24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2" name="Comment 24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3" name="Comment 24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4" name="Comment 25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5" name="Comment 25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6" name="Comment 25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7" name="Comment 25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8" name="Comment 25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9" name="Comment 25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0" name="Comment 25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1" name="Comment 25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2" name="Comment 25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3" name="Comment 25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4" name="Comment 26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5" name="Comment 26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6" name="Comment 26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7" name="Comment 26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8" name="Comment 26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9" name="Comment 26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0" name="Comment 26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1" name="Comment 26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2" name="Comment 26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3" name="Comment 26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4" name="Comment 27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5" name="Comment 27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728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6" name="Comment 27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7" name="Comment 27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8" name="Comment 27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9" name="Comment 27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0" name="Comment 27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1" name="Comment 27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2" name="Comment 27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3" name="Comment 27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815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4" name="Comment 28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5" name="Comment 28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950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6" name="Comment 28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976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7" name="Comment 28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8" name="Comment 28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1028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9" name="Comment 28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1088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0" name="Comment 28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1" name="Comment 28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2" name="Comment 28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3" name="Comment 28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4" name="Comment 29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5" name="Comment 29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6" name="Comment 29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7" name="Comment 29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8" name="Comment 29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9" name="Comment 29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0" name="Comment 29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1" name="Comment 29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2" name="Comment 29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3" name="Comment 29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4" name="Comment 30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5" name="Comment 30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6" name="Comment 30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7" name="Comment 30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8" name="Comment 30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9" name="Comment 30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0" name="Comment 30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1" name="Comment 30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2" name="Comment 30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3" name="Comment 30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4" name="Comment 3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5" name="Comment 3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710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6" name="Comment 3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710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000893"/>
              </p:ext>
            </p:extLst>
          </p:nvPr>
        </p:nvGraphicFramePr>
        <p:xfrm>
          <a:off x="354843" y="467026"/>
          <a:ext cx="6332560" cy="82538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47045">
                  <a:extLst>
                    <a:ext uri="{9D8B030D-6E8A-4147-A177-3AD203B41FA5}">
                      <a16:colId xmlns:a16="http://schemas.microsoft.com/office/drawing/2014/main" val="417955022"/>
                    </a:ext>
                  </a:extLst>
                </a:gridCol>
                <a:gridCol w="280667">
                  <a:extLst>
                    <a:ext uri="{9D8B030D-6E8A-4147-A177-3AD203B41FA5}">
                      <a16:colId xmlns:a16="http://schemas.microsoft.com/office/drawing/2014/main" val="4184384254"/>
                    </a:ext>
                  </a:extLst>
                </a:gridCol>
                <a:gridCol w="920502">
                  <a:extLst>
                    <a:ext uri="{9D8B030D-6E8A-4147-A177-3AD203B41FA5}">
                      <a16:colId xmlns:a16="http://schemas.microsoft.com/office/drawing/2014/main" val="2630805807"/>
                    </a:ext>
                  </a:extLst>
                </a:gridCol>
                <a:gridCol w="1146865">
                  <a:extLst>
                    <a:ext uri="{9D8B030D-6E8A-4147-A177-3AD203B41FA5}">
                      <a16:colId xmlns:a16="http://schemas.microsoft.com/office/drawing/2014/main" val="1510877725"/>
                    </a:ext>
                  </a:extLst>
                </a:gridCol>
                <a:gridCol w="491320">
                  <a:extLst>
                    <a:ext uri="{9D8B030D-6E8A-4147-A177-3AD203B41FA5}">
                      <a16:colId xmlns:a16="http://schemas.microsoft.com/office/drawing/2014/main" val="4115267318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3231986706"/>
                    </a:ext>
                  </a:extLst>
                </a:gridCol>
                <a:gridCol w="382137">
                  <a:extLst>
                    <a:ext uri="{9D8B030D-6E8A-4147-A177-3AD203B41FA5}">
                      <a16:colId xmlns:a16="http://schemas.microsoft.com/office/drawing/2014/main" val="3138469252"/>
                    </a:ext>
                  </a:extLst>
                </a:gridCol>
              </a:tblGrid>
              <a:tr h="1810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730750276"/>
                  </a:ext>
                </a:extLst>
              </a:tr>
              <a:tr h="1810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Processos Cognoscitivos Complexos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Psicologia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Professor a confirmar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989947945"/>
                  </a:ext>
                </a:extLst>
              </a:tr>
              <a:tr h="181032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Processos Cognoscitivos Complexos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Psicologia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3550970"/>
                  </a:ext>
                </a:extLst>
              </a:tr>
              <a:tr h="1810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070862803"/>
                  </a:ext>
                </a:extLst>
              </a:tr>
              <a:tr h="356404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Processos Psicossociais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Psicologia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Professor a confirmar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845874343"/>
                  </a:ext>
                </a:extLst>
              </a:tr>
              <a:tr h="1810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202419622"/>
                  </a:ext>
                </a:extLst>
              </a:tr>
              <a:tr h="35640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Projeto de Edifício de Uso Misto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Arquitetura e Urbanismo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Lívia Coura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10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B-202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4205289784"/>
                  </a:ext>
                </a:extLst>
              </a:tr>
              <a:tr h="1810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923111507"/>
                  </a:ext>
                </a:extLst>
              </a:tr>
              <a:tr h="35640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Projeto de Planejamento e Controle de Obras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Arquitetura e Urbanismo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Gustavo Cosendey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21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A-201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797646372"/>
                  </a:ext>
                </a:extLst>
              </a:tr>
              <a:tr h="1810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828082700"/>
                  </a:ext>
                </a:extLst>
              </a:tr>
              <a:tr h="35640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Projeto de Urbanismo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Arquitetura e Urbanismo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Maíta Andrade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6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15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B-107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707329543"/>
                  </a:ext>
                </a:extLst>
              </a:tr>
              <a:tr h="35640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Projeto de Urbanismo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Arquitetura e Urbanismo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398616"/>
                  </a:ext>
                </a:extLst>
              </a:tr>
              <a:tr h="1810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780116392"/>
                  </a:ext>
                </a:extLst>
              </a:tr>
              <a:tr h="35640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Projeto Institucional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Arquitetura e Urbanismo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Lívia Coura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16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B-108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130511584"/>
                  </a:ext>
                </a:extLst>
              </a:tr>
              <a:tr h="1810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934753886"/>
                  </a:ext>
                </a:extLst>
              </a:tr>
              <a:tr h="35640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Psicofarmacologia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Psicologia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Micheline Lopes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</a:t>
                      </a:r>
                      <a:r>
                        <a:rPr lang="pt-BR" sz="1000" u="none" strike="noStrike" baseline="30000">
                          <a:effectLst/>
                        </a:rPr>
                        <a:t>a. </a:t>
                      </a:r>
                      <a:r>
                        <a:rPr lang="pt-BR" sz="1000" u="none" strike="noStrike">
                          <a:effectLst/>
                        </a:rPr>
                        <a:t>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17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B-108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179318380"/>
                  </a:ext>
                </a:extLst>
              </a:tr>
              <a:tr h="1810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778597973"/>
                  </a:ext>
                </a:extLst>
              </a:tr>
              <a:tr h="35640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Psicologia Comunitária e Institucional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Psicologia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Professor a confirmar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716806236"/>
                  </a:ext>
                </a:extLst>
              </a:tr>
              <a:tr h="1810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4086545188"/>
                  </a:ext>
                </a:extLst>
              </a:tr>
              <a:tr h="35640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Psicologia da Educação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Psicologia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Arthur Venuto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5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15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B-205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582222598"/>
                  </a:ext>
                </a:extLst>
              </a:tr>
              <a:tr h="1810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517021737"/>
                  </a:ext>
                </a:extLst>
              </a:tr>
              <a:tr h="35640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Psicologia do Desenvolvimento - Adulto e Idoso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Psicologia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Professor a confirmar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4160625225"/>
                  </a:ext>
                </a:extLst>
              </a:tr>
              <a:tr h="1810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528460738"/>
                  </a:ext>
                </a:extLst>
              </a:tr>
              <a:tr h="35640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Psicologia do Desenvolvimento - Infância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Psicologia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Fabrícia Nery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</a:t>
                      </a:r>
                      <a:r>
                        <a:rPr lang="pt-BR" sz="1000" u="none" strike="noStrike" baseline="30000">
                          <a:effectLst/>
                        </a:rPr>
                        <a:t>a. </a:t>
                      </a:r>
                      <a:r>
                        <a:rPr lang="pt-BR" sz="1000" u="none" strike="noStrike">
                          <a:effectLst/>
                        </a:rPr>
                        <a:t>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10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B-102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68204431"/>
                  </a:ext>
                </a:extLst>
              </a:tr>
              <a:tr h="1810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699167280"/>
                  </a:ext>
                </a:extLst>
              </a:tr>
              <a:tr h="35640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Psicologia Organizacional - Desenvolvimento de Equipes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Psicologia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Professor a confirmar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28400345"/>
                  </a:ext>
                </a:extLst>
              </a:tr>
              <a:tr h="1810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910977259"/>
                  </a:ext>
                </a:extLst>
              </a:tr>
              <a:tr h="1810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Química Analítica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Biomedicina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Adriana Soares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18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B-110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916354227"/>
                  </a:ext>
                </a:extLst>
              </a:tr>
              <a:tr h="1810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Química Analítica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Farmácia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847360"/>
                  </a:ext>
                </a:extLst>
              </a:tr>
              <a:tr h="1810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4047999362"/>
                  </a:ext>
                </a:extLst>
              </a:tr>
              <a:tr h="1810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Química Geral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Engenharia Civil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Profº. Samuel Silva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17:30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B-104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238877645"/>
                  </a:ext>
                </a:extLst>
              </a:tr>
              <a:tr h="35640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Química Geral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Engenharia de Produção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496169"/>
                  </a:ext>
                </a:extLst>
              </a:tr>
              <a:tr h="1810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Química Geral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effectLst/>
                        </a:rPr>
                        <a:t>Nutrição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1709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603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mment 2" hidden="1"/>
          <p:cNvSpPr txBox="1"/>
          <p:nvPr/>
        </p:nvSpPr>
        <p:spPr>
          <a:xfrm>
            <a:off x="3690938" y="3914775"/>
            <a:ext cx="2368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>
                <a:solidFill>
                  <a:sysClr val="windowText" lastClr="000000"/>
                </a:solidFill>
              </a:rPr>
              <a:t>Cód. Consulta SQL: FAM003_3 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Cód. Coligada: 1 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Cód. Sistema: S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Rows:881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Columns:16</a:t>
            </a:r>
          </a:p>
          <a:p>
            <a:pPr algn="l"/>
            <a:endParaRPr lang="en-US">
              <a:solidFill>
                <a:sysClr val="windowText" lastClr="000000"/>
              </a:solidFill>
            </a:endParaRPr>
          </a:p>
        </p:txBody>
      </p:sp>
      <p:sp>
        <p:nvSpPr>
          <p:cNvPr id="6" name="Comment 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395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7" name="Comment 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1064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8" name="Comment 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928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9" name="Comment 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502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0" name="Comment 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332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1" name="Comment 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332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2" name="Comment 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444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3" name="Comment 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450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4" name="Comment 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467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5" name="Comment 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6" name="Comment 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7" name="Comment 1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435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8" name="Comment 1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9" name="Comment 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0" name="Comment 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1" name="Comment 1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846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2" name="Comment 1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3" name="Comment 1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4" name="Comment 2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5" name="Comment 2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6" name="Comment 2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7" name="Comment 2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8" name="Comment 2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9" name="Comment 2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0" name="Comment 2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1" name="Comment 2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2" name="Comment 2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3" name="Comment 2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4" name="Comment 3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5" name="Comment 3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6" name="Comment 3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7" name="Comment 3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8" name="Comment 3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9" name="Comment 3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0" name="Comment 3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1" name="Comment 3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2" name="Comment 3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3" name="Comment 3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4" name="Comment 4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5" name="Comment 4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6" name="Comment 4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7" name="Comment 4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8" name="Comment 4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9" name="Comment 4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0" name="Comment 4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1" name="Comment 4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2" name="Comment 4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3" name="Comment 4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4" name="Comment 5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5" name="Comment 5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6" name="Comment 5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7" name="Comment 5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8" name="Comment 5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9" name="Comment 5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0" name="Comment 5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1" name="Comment 5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2" name="Comment 5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3" name="Comment 5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4" name="Comment 6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5" name="Comment 6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6" name="Comment 6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7" name="Comment 6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8" name="Comment 6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9" name="Comment 6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0" name="Comment 6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1" name="Comment 6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2" name="Comment 6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3" name="Comment 6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4" name="Comment 7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5" name="Comment 7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6" name="Comment 7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7" name="Comment 7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8" name="Comment 7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9" name="Comment 7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0" name="Comment 7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1" name="Comment 7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2" name="Comment 7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3" name="Comment 7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4" name="Comment 8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5" name="Comment 8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6" name="Comment 8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572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7" name="Comment 8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8" name="Comment 8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9" name="Comment 8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0" name="Comment 8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1" name="Comment 8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2" name="Comment 8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592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3" name="Comment 8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4" name="Comment 9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5" name="Comment 9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6" name="Comment 9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7" name="Comment 9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8" name="Comment 9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9" name="Comment 9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0" name="Comment 9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1" name="Comment 9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2" name="Comment 9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3" name="Comment 9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4" name="Comment 10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1417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5" name="Comment 10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1417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6" name="Comment 10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1417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7" name="Comment 10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8" name="Comment 10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9" name="Comment 10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0" name="Comment 10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1" name="Comment 10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2" name="Comment 10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3" name="Comment 10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4" name="Comment 1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5" name="Comment 1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6" name="Comment 1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7" name="Comment 11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8" name="Comment 11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9" name="Comment 11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0" name="Comment 1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1" name="Comment 11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2" name="Comment 11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3" name="Comment 11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4" name="Comment 12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5" name="Comment 12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708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6" name="Comment 12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708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7" name="Comment 12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721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8" name="Comment 12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721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9" name="Comment 12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0" name="Comment 12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1" name="Comment 12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2" name="Comment 12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3" name="Comment 12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4" name="Comment 13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5" name="Comment 13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6" name="Comment 13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7" name="Comment 13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8" name="Comment 13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9" name="Comment 13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0" name="Comment 13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1" name="Comment 13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2" name="Comment 13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3" name="Comment 13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4" name="Comment 14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5" name="Comment 14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6" name="Comment 14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7" name="Comment 14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420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8" name="Comment 14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9" name="Comment 14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0" name="Comment 14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499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1" name="Comment 14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2" name="Comment 14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523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3" name="Comment 14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536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4" name="Comment 15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536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5" name="Comment 15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6" name="Comment 15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7" name="Comment 15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8" name="Comment 15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9" name="Comment 15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0" name="Comment 15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1" name="Comment 15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2" name="Comment 15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3" name="Comment 15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4" name="Comment 16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5" name="Comment 16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6" name="Comment 16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634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7" name="Comment 16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8" name="Comment 16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9" name="Comment 16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70" name="Comment 16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700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1" name="Comment 16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2" name="Comment 16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3" name="Comment 16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4" name="Comment 17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5" name="Comment 17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6" name="Comment 17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7" name="Comment 17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8" name="Comment 17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9" name="Comment 17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0" name="Comment 17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1" name="Comment 17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936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2" name="Comment 17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936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3" name="Comment 17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4" name="Comment 18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5" name="Comment 18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6" name="Comment 18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7" name="Comment 18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8" name="Comment 18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9" name="Comment 18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327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0" name="Comment 18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1" name="Comment 18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2" name="Comment 18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3" name="Comment 18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4" name="Comment 19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432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5" name="Comment 19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432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6" name="Comment 19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7" name="Comment 19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8" name="Comment 19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9" name="Comment 19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0" name="Comment 19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1" name="Comment 19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2" name="Comment 19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3" name="Comment 19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4" name="Comment 20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5" name="Comment 20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6" name="Comment 20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7" name="Comment 20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8" name="Comment 20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9" name="Comment 20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0" name="Comment 20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1" name="Comment 20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558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2" name="Comment 20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3" name="Comment 20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4" name="Comment 2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5" name="Comment 2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6" name="Comment 2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7" name="Comment 21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8" name="Comment 21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9" name="Comment 21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0" name="Comment 2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1" name="Comment 21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2" name="Comment 21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3" name="Comment 21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641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4" name="Comment 22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641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5" name="Comment 22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641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6" name="Comment 22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7" name="Comment 22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8" name="Comment 22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9" name="Comment 22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650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0" name="Comment 22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650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1" name="Comment 22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2" name="Comment 22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3" name="Comment 22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4" name="Comment 23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5" name="Comment 23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6" name="Comment 23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7" name="Comment 23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682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8" name="Comment 23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682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9" name="Comment 23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0" name="Comment 23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1" name="Comment 23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2" name="Comment 23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3" name="Comment 23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4" name="Comment 24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5" name="Comment 24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6" name="Comment 24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7" name="Comment 24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8" name="Comment 24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9" name="Comment 24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0" name="Comment 24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1" name="Comment 24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2" name="Comment 24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3" name="Comment 24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4" name="Comment 25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5" name="Comment 25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6" name="Comment 25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7" name="Comment 25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8" name="Comment 25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9" name="Comment 25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0" name="Comment 25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1" name="Comment 25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2" name="Comment 25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3" name="Comment 25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4" name="Comment 26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5" name="Comment 26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6" name="Comment 26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7" name="Comment 26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8" name="Comment 26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9" name="Comment 26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0" name="Comment 26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1" name="Comment 26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2" name="Comment 26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3" name="Comment 26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4" name="Comment 27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5" name="Comment 27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728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6" name="Comment 27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7" name="Comment 27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8" name="Comment 27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9" name="Comment 27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0" name="Comment 27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1" name="Comment 27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2" name="Comment 27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3" name="Comment 27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815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4" name="Comment 28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5" name="Comment 28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950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6" name="Comment 28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976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7" name="Comment 28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8" name="Comment 28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1028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9" name="Comment 28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1088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0" name="Comment 28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1" name="Comment 28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2" name="Comment 28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3" name="Comment 28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4" name="Comment 29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5" name="Comment 29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6" name="Comment 29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7" name="Comment 29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8" name="Comment 29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9" name="Comment 29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0" name="Comment 29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1" name="Comment 29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2" name="Comment 29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3" name="Comment 29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4" name="Comment 30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5" name="Comment 30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6" name="Comment 30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7" name="Comment 30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8" name="Comment 30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9" name="Comment 30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0" name="Comment 30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1" name="Comment 30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2" name="Comment 30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3" name="Comment 30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4" name="Comment 3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5" name="Comment 3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710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6" name="Comment 3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710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009861"/>
              </p:ext>
            </p:extLst>
          </p:nvPr>
        </p:nvGraphicFramePr>
        <p:xfrm>
          <a:off x="444193" y="402894"/>
          <a:ext cx="6256859" cy="84271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9242">
                  <a:extLst>
                    <a:ext uri="{9D8B030D-6E8A-4147-A177-3AD203B41FA5}">
                      <a16:colId xmlns:a16="http://schemas.microsoft.com/office/drawing/2014/main" val="4180805371"/>
                    </a:ext>
                  </a:extLst>
                </a:gridCol>
                <a:gridCol w="500046">
                  <a:extLst>
                    <a:ext uri="{9D8B030D-6E8A-4147-A177-3AD203B41FA5}">
                      <a16:colId xmlns:a16="http://schemas.microsoft.com/office/drawing/2014/main" val="650615690"/>
                    </a:ext>
                  </a:extLst>
                </a:gridCol>
                <a:gridCol w="1361233">
                  <a:extLst>
                    <a:ext uri="{9D8B030D-6E8A-4147-A177-3AD203B41FA5}">
                      <a16:colId xmlns:a16="http://schemas.microsoft.com/office/drawing/2014/main" val="3331455330"/>
                    </a:ext>
                  </a:extLst>
                </a:gridCol>
                <a:gridCol w="1069541">
                  <a:extLst>
                    <a:ext uri="{9D8B030D-6E8A-4147-A177-3AD203B41FA5}">
                      <a16:colId xmlns:a16="http://schemas.microsoft.com/office/drawing/2014/main" val="2575029132"/>
                    </a:ext>
                  </a:extLst>
                </a:gridCol>
                <a:gridCol w="513935">
                  <a:extLst>
                    <a:ext uri="{9D8B030D-6E8A-4147-A177-3AD203B41FA5}">
                      <a16:colId xmlns:a16="http://schemas.microsoft.com/office/drawing/2014/main" val="3084152184"/>
                    </a:ext>
                  </a:extLst>
                </a:gridCol>
                <a:gridCol w="556222">
                  <a:extLst>
                    <a:ext uri="{9D8B030D-6E8A-4147-A177-3AD203B41FA5}">
                      <a16:colId xmlns:a16="http://schemas.microsoft.com/office/drawing/2014/main" val="3254732963"/>
                    </a:ext>
                  </a:extLst>
                </a:gridCol>
                <a:gridCol w="346640">
                  <a:extLst>
                    <a:ext uri="{9D8B030D-6E8A-4147-A177-3AD203B41FA5}">
                      <a16:colId xmlns:a16="http://schemas.microsoft.com/office/drawing/2014/main" val="857253730"/>
                    </a:ext>
                  </a:extLst>
                </a:gridCol>
              </a:tblGrid>
              <a:tr h="1699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825403110"/>
                  </a:ext>
                </a:extLst>
              </a:tr>
              <a:tr h="1699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Química Geral e Inorgânica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Biomedicina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Profº. Samuel Silva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17:30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B-205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854825866"/>
                  </a:ext>
                </a:extLst>
              </a:tr>
              <a:tr h="1699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Química Geral e Inorgânica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Farmácia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084661"/>
                  </a:ext>
                </a:extLst>
              </a:tr>
              <a:tr h="1699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343815518"/>
                  </a:ext>
                </a:extLst>
              </a:tr>
              <a:tr h="1699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Química Orgânica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Biomedicina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Profº. Samuel Silva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16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B-104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210618519"/>
                  </a:ext>
                </a:extLst>
              </a:tr>
              <a:tr h="1699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Química Orgânica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Farmácia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3126015"/>
                  </a:ext>
                </a:extLst>
              </a:tr>
              <a:tr h="1699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Química Orgânica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Biomedicina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566740"/>
                  </a:ext>
                </a:extLst>
              </a:tr>
              <a:tr h="1699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4070920228"/>
                  </a:ext>
                </a:extLst>
              </a:tr>
              <a:tr h="334538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Resistência dos Materiais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40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Arquitetura e Urbanismo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Arlan Mendonça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18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A-101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747998103"/>
                  </a:ext>
                </a:extLst>
              </a:tr>
              <a:tr h="1699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616295976"/>
                  </a:ext>
                </a:extLst>
              </a:tr>
              <a:tr h="169925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Resistência dos Materiais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Engenharia de Produção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Myrian Schettino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15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B-205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815883132"/>
                  </a:ext>
                </a:extLst>
              </a:tr>
              <a:tr h="169925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Resistência dos Materiais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Engenharia Civil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3003858"/>
                  </a:ext>
                </a:extLst>
              </a:tr>
              <a:tr h="1699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832068369"/>
                  </a:ext>
                </a:extLst>
              </a:tr>
              <a:tr h="3345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Saúde Mental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Psicologia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Fabrícia Nery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5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19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B-209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82843100"/>
                  </a:ext>
                </a:extLst>
              </a:tr>
              <a:tr h="1699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959324379"/>
                  </a:ext>
                </a:extLst>
              </a:tr>
              <a:tr h="3345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Semiologia Aplicada à Enfermagem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120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Enfermagem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Ezequiel Vieira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5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18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B-110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51506946"/>
                  </a:ext>
                </a:extLst>
              </a:tr>
              <a:tr h="1699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849213106"/>
                  </a:ext>
                </a:extLst>
              </a:tr>
              <a:tr h="3345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Teoria do Urbanismo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Arquitetura e Urbanismo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Renato Guarino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17:20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A-105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4273199080"/>
                  </a:ext>
                </a:extLst>
              </a:tr>
              <a:tr h="1699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475010884"/>
                  </a:ext>
                </a:extLst>
              </a:tr>
              <a:tr h="3345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Teoria Geral do Processo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Direito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Wilson Soares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15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B-109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637102499"/>
                  </a:ext>
                </a:extLst>
              </a:tr>
              <a:tr h="1699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159960933"/>
                  </a:ext>
                </a:extLst>
              </a:tr>
              <a:tr h="3345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Tópicos Especiais em Nutrição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Nutrição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Naruna Rocha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15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A-103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176622835"/>
                  </a:ext>
                </a:extLst>
              </a:tr>
              <a:tr h="1699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518581611"/>
                  </a:ext>
                </a:extLst>
              </a:tr>
              <a:tr h="3345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Toxicologia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60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Farmácia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 Profa. Micheline Lopes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13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B-207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826347788"/>
                  </a:ext>
                </a:extLst>
              </a:tr>
              <a:tr h="1699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775328669"/>
                  </a:ext>
                </a:extLst>
              </a:tr>
              <a:tr h="3345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Trabalho de Conclusão de Curso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208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Arquitetura e Urbanismo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Regina Varella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18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A-103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605312100"/>
                  </a:ext>
                </a:extLst>
              </a:tr>
              <a:tr h="1699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363723253"/>
                  </a:ext>
                </a:extLst>
              </a:tr>
              <a:tr h="3345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Trabalho de Conclusão de Curso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160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Educação Física - Bacharelado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Dílmerson Oliveira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10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B-110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571708554"/>
                  </a:ext>
                </a:extLst>
              </a:tr>
              <a:tr h="1699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558771454"/>
                  </a:ext>
                </a:extLst>
              </a:tr>
              <a:tr h="3345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Trabalho de Conclusão de Curso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140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Psicologia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Fabrícia Nery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19 horas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B-201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503019623"/>
                  </a:ext>
                </a:extLst>
              </a:tr>
              <a:tr h="1699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397235274"/>
                  </a:ext>
                </a:extLst>
              </a:tr>
              <a:tr h="3345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Trabalho de Conclusão de Curso II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Engenharia de Produção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Elias Gomes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17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A-102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658020024"/>
                  </a:ext>
                </a:extLst>
              </a:tr>
              <a:tr h="1699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046721990"/>
                  </a:ext>
                </a:extLst>
              </a:tr>
              <a:tr h="3345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Trabalho de Conclusão de Curso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160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Nutrição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Mariana Kasal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5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14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B-201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3176306449"/>
                  </a:ext>
                </a:extLst>
              </a:tr>
              <a:tr h="1699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295151984"/>
                  </a:ext>
                </a:extLst>
              </a:tr>
              <a:tr h="3345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Trabalho de Curso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160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Direito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Wilson Soares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</a:t>
                      </a:r>
                      <a:r>
                        <a:rPr lang="pt-BR" sz="1000" u="none" strike="noStrike" baseline="30000">
                          <a:effectLst/>
                        </a:rPr>
                        <a:t>a. </a:t>
                      </a:r>
                      <a:r>
                        <a:rPr lang="pt-BR" sz="1000" u="none" strike="noStrike">
                          <a:effectLst/>
                        </a:rPr>
                        <a:t>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19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B-109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884828073"/>
                  </a:ext>
                </a:extLst>
              </a:tr>
              <a:tr h="1699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501824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6403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mment 2" hidden="1"/>
          <p:cNvSpPr txBox="1"/>
          <p:nvPr/>
        </p:nvSpPr>
        <p:spPr>
          <a:xfrm>
            <a:off x="3690938" y="3914775"/>
            <a:ext cx="2368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>
                <a:solidFill>
                  <a:sysClr val="windowText" lastClr="000000"/>
                </a:solidFill>
              </a:rPr>
              <a:t>Cód. Consulta SQL: FAM003_3 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Cód. Coligada: 1 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Cód. Sistema: S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Rows:881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Columns:16</a:t>
            </a:r>
          </a:p>
          <a:p>
            <a:pPr algn="l"/>
            <a:endParaRPr lang="en-US">
              <a:solidFill>
                <a:sysClr val="windowText" lastClr="000000"/>
              </a:solidFill>
            </a:endParaRPr>
          </a:p>
        </p:txBody>
      </p:sp>
      <p:sp>
        <p:nvSpPr>
          <p:cNvPr id="6" name="Comment 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395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7" name="Comment 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1064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8" name="Comment 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928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9" name="Comment 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502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0" name="Comment 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332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1" name="Comment 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332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2" name="Comment 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444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3" name="Comment 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450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4" name="Comment 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467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5" name="Comment 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6" name="Comment 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7" name="Comment 1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435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8" name="Comment 1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9" name="Comment 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0" name="Comment 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1" name="Comment 1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846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2" name="Comment 1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3" name="Comment 1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4" name="Comment 2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5" name="Comment 2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6" name="Comment 2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7" name="Comment 2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8" name="Comment 2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9" name="Comment 2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0" name="Comment 2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1" name="Comment 2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2" name="Comment 2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3" name="Comment 2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4" name="Comment 3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5" name="Comment 3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6" name="Comment 3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7" name="Comment 3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8" name="Comment 3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9" name="Comment 3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0" name="Comment 3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1" name="Comment 3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2" name="Comment 3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3" name="Comment 3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4" name="Comment 4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5" name="Comment 4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6" name="Comment 4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7" name="Comment 4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8" name="Comment 4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9" name="Comment 4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0" name="Comment 4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1" name="Comment 4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2" name="Comment 4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3" name="Comment 4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4" name="Comment 5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5" name="Comment 5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6" name="Comment 5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7" name="Comment 5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8" name="Comment 5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9" name="Comment 5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0" name="Comment 5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1" name="Comment 5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2" name="Comment 5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3" name="Comment 5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4" name="Comment 6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5" name="Comment 6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6" name="Comment 6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7" name="Comment 6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8" name="Comment 6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9" name="Comment 6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0" name="Comment 6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1" name="Comment 6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2" name="Comment 6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3" name="Comment 6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4" name="Comment 7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5" name="Comment 7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6" name="Comment 7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7" name="Comment 7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8" name="Comment 7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9" name="Comment 7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0" name="Comment 7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1" name="Comment 7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2" name="Comment 7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3" name="Comment 7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4" name="Comment 8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5" name="Comment 8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6" name="Comment 8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572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7" name="Comment 8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8" name="Comment 8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9" name="Comment 8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0" name="Comment 8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1" name="Comment 8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2" name="Comment 8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592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3" name="Comment 8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4" name="Comment 9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5" name="Comment 9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6" name="Comment 9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7" name="Comment 9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8" name="Comment 9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9" name="Comment 9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0" name="Comment 9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1" name="Comment 9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2" name="Comment 9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3" name="Comment 9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4" name="Comment 10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1417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5" name="Comment 10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1417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6" name="Comment 10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1417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7" name="Comment 10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8" name="Comment 10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9" name="Comment 10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0" name="Comment 10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1" name="Comment 10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2" name="Comment 10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3" name="Comment 10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4" name="Comment 1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5" name="Comment 1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6" name="Comment 1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7" name="Comment 11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8" name="Comment 11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9" name="Comment 11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0" name="Comment 1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1" name="Comment 11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2" name="Comment 11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3" name="Comment 11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4" name="Comment 12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5" name="Comment 12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708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6" name="Comment 12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708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7" name="Comment 12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721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8" name="Comment 12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721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9" name="Comment 12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0" name="Comment 12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1" name="Comment 12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2" name="Comment 12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3" name="Comment 12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4" name="Comment 13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5" name="Comment 13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6" name="Comment 13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7" name="Comment 13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8" name="Comment 13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9" name="Comment 13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0" name="Comment 13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1" name="Comment 13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2" name="Comment 13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3" name="Comment 13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4" name="Comment 14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5" name="Comment 14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6" name="Comment 14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7" name="Comment 14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420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8" name="Comment 14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9" name="Comment 14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0" name="Comment 14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499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1" name="Comment 14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2" name="Comment 14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523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3" name="Comment 14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536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4" name="Comment 15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536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5" name="Comment 15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6" name="Comment 15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7" name="Comment 15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8" name="Comment 15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9" name="Comment 15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0" name="Comment 15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1" name="Comment 15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2" name="Comment 15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3" name="Comment 15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4" name="Comment 16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5" name="Comment 16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6" name="Comment 16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634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7" name="Comment 16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8" name="Comment 16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9" name="Comment 16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70" name="Comment 16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700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1" name="Comment 16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2" name="Comment 16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3" name="Comment 16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4" name="Comment 17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5" name="Comment 17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6" name="Comment 17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7" name="Comment 17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8" name="Comment 17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9" name="Comment 17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0" name="Comment 17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1" name="Comment 17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936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2" name="Comment 17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936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3" name="Comment 17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4" name="Comment 18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5" name="Comment 18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6" name="Comment 18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7" name="Comment 18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8" name="Comment 18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9" name="Comment 18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327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0" name="Comment 18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1" name="Comment 18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2" name="Comment 18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3" name="Comment 18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4" name="Comment 19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432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5" name="Comment 19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432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6" name="Comment 19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7" name="Comment 19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8" name="Comment 19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9" name="Comment 19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0" name="Comment 19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1" name="Comment 19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2" name="Comment 19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3" name="Comment 19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4" name="Comment 20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5" name="Comment 20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6" name="Comment 20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7" name="Comment 20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8" name="Comment 20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9" name="Comment 20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0" name="Comment 20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1" name="Comment 20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558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2" name="Comment 20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3" name="Comment 20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4" name="Comment 2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5" name="Comment 2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6" name="Comment 2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7" name="Comment 21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8" name="Comment 21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9" name="Comment 21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0" name="Comment 2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1" name="Comment 21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2" name="Comment 21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3" name="Comment 21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641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4" name="Comment 22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641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5" name="Comment 22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641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6" name="Comment 22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7" name="Comment 22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8" name="Comment 22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9" name="Comment 22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650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0" name="Comment 22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650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1" name="Comment 22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2" name="Comment 22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3" name="Comment 22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4" name="Comment 23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5" name="Comment 23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6" name="Comment 23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7" name="Comment 23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682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8" name="Comment 23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682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9" name="Comment 23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0" name="Comment 23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1" name="Comment 23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2" name="Comment 23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3" name="Comment 23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4" name="Comment 24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5" name="Comment 24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6" name="Comment 24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7" name="Comment 24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8" name="Comment 24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9" name="Comment 24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0" name="Comment 24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1" name="Comment 24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2" name="Comment 24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3" name="Comment 24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4" name="Comment 25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5" name="Comment 25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6" name="Comment 25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7" name="Comment 25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8" name="Comment 25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9" name="Comment 25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0" name="Comment 25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1" name="Comment 25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2" name="Comment 25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3" name="Comment 25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4" name="Comment 26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5" name="Comment 26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6" name="Comment 26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7" name="Comment 26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8" name="Comment 26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9" name="Comment 26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0" name="Comment 26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1" name="Comment 26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2" name="Comment 26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3" name="Comment 26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4" name="Comment 27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5" name="Comment 27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728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6" name="Comment 27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7" name="Comment 27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8" name="Comment 27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9" name="Comment 27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0" name="Comment 27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1" name="Comment 27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2" name="Comment 27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3" name="Comment 27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815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4" name="Comment 28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5" name="Comment 28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950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6" name="Comment 28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976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7" name="Comment 28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8" name="Comment 28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1028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9" name="Comment 28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1088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0" name="Comment 28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1" name="Comment 28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2" name="Comment 28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3" name="Comment 28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4" name="Comment 29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5" name="Comment 29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6" name="Comment 29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7" name="Comment 29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8" name="Comment 29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9" name="Comment 29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0" name="Comment 29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1" name="Comment 29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2" name="Comment 29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3" name="Comment 29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4" name="Comment 30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5" name="Comment 30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6" name="Comment 30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7" name="Comment 30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8" name="Comment 30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9" name="Comment 30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0" name="Comment 30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1" name="Comment 30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2" name="Comment 30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3" name="Comment 30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4" name="Comment 3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5" name="Comment 3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710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6" name="Comment 3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710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586827"/>
              </p:ext>
            </p:extLst>
          </p:nvPr>
        </p:nvGraphicFramePr>
        <p:xfrm>
          <a:off x="286602" y="1023579"/>
          <a:ext cx="6291618" cy="45720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29931">
                  <a:extLst>
                    <a:ext uri="{9D8B030D-6E8A-4147-A177-3AD203B41FA5}">
                      <a16:colId xmlns:a16="http://schemas.microsoft.com/office/drawing/2014/main" val="3330955650"/>
                    </a:ext>
                  </a:extLst>
                </a:gridCol>
                <a:gridCol w="278853">
                  <a:extLst>
                    <a:ext uri="{9D8B030D-6E8A-4147-A177-3AD203B41FA5}">
                      <a16:colId xmlns:a16="http://schemas.microsoft.com/office/drawing/2014/main" val="1496987429"/>
                    </a:ext>
                  </a:extLst>
                </a:gridCol>
                <a:gridCol w="1207781">
                  <a:extLst>
                    <a:ext uri="{9D8B030D-6E8A-4147-A177-3AD203B41FA5}">
                      <a16:colId xmlns:a16="http://schemas.microsoft.com/office/drawing/2014/main" val="2793703689"/>
                    </a:ext>
                  </a:extLst>
                </a:gridCol>
                <a:gridCol w="982956">
                  <a:extLst>
                    <a:ext uri="{9D8B030D-6E8A-4147-A177-3AD203B41FA5}">
                      <a16:colId xmlns:a16="http://schemas.microsoft.com/office/drawing/2014/main" val="2047302840"/>
                    </a:ext>
                  </a:extLst>
                </a:gridCol>
                <a:gridCol w="397366">
                  <a:extLst>
                    <a:ext uri="{9D8B030D-6E8A-4147-A177-3AD203B41FA5}">
                      <a16:colId xmlns:a16="http://schemas.microsoft.com/office/drawing/2014/main" val="1573680082"/>
                    </a:ext>
                  </a:extLst>
                </a:gridCol>
                <a:gridCol w="446165">
                  <a:extLst>
                    <a:ext uri="{9D8B030D-6E8A-4147-A177-3AD203B41FA5}">
                      <a16:colId xmlns:a16="http://schemas.microsoft.com/office/drawing/2014/main" val="1600293072"/>
                    </a:ext>
                  </a:extLst>
                </a:gridCol>
                <a:gridCol w="348566">
                  <a:extLst>
                    <a:ext uri="{9D8B030D-6E8A-4147-A177-3AD203B41FA5}">
                      <a16:colId xmlns:a16="http://schemas.microsoft.com/office/drawing/2014/main" val="1565391514"/>
                    </a:ext>
                  </a:extLst>
                </a:gridCol>
              </a:tblGrid>
              <a:tr h="27143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Trabalho Interdisciplinar Supervisionado 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88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Fisioterapia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Francisco Assis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</a:t>
                      </a:r>
                      <a:r>
                        <a:rPr lang="pt-BR" sz="1000" u="none" strike="noStrike" baseline="30000">
                          <a:effectLst/>
                        </a:rPr>
                        <a:t>a. </a:t>
                      </a:r>
                      <a:r>
                        <a:rPr lang="pt-BR" sz="1000" u="none" strike="noStrike">
                          <a:effectLst/>
                        </a:rPr>
                        <a:t>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17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B-102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496936406"/>
                  </a:ext>
                </a:extLst>
              </a:tr>
              <a:tr h="27143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Trabalho Interdisciplinar Supervisionado II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88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Enfermagem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1216274"/>
                  </a:ext>
                </a:extLst>
              </a:tr>
              <a:tr h="27143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Trabalho Interdisciplinar Supervisionado II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88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Farmácia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1822612"/>
                  </a:ext>
                </a:extLst>
              </a:tr>
              <a:tr h="5343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Trabalho Interdisciplinar Supervisionado - Paisagismo Integrado ao Projeto Institucional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88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Arquitetura e Urbanismo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2236993"/>
                  </a:ext>
                </a:extLst>
              </a:tr>
              <a:tr h="5343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Trabalho Interdisciplinar Supervisionado I - Conhecimento do Corpo Humano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88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Educação Física - Bacharelado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8716269"/>
                  </a:ext>
                </a:extLst>
              </a:tr>
              <a:tr h="27143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Trabalho Interdisciplinar Supervisionado II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88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Fisioterapia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874986"/>
                  </a:ext>
                </a:extLst>
              </a:tr>
              <a:tr h="5343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Trabalho Interdisciplinar Supervisionado: Metodologia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88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Odontologia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325522"/>
                  </a:ext>
                </a:extLst>
              </a:tr>
              <a:tr h="27143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Trabalho Interdisciplinar Supervisionado II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88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Psicologia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9629585"/>
                  </a:ext>
                </a:extLst>
              </a:tr>
              <a:tr h="5343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Trabalho Interdisciplinar Supervisionado: Perfil Profissional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88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Odontologia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0106694"/>
                  </a:ext>
                </a:extLst>
              </a:tr>
              <a:tr h="27143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381320976"/>
                  </a:ext>
                </a:extLst>
              </a:tr>
              <a:tr h="5343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Treinamento dos Esportes Coletivos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68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Educação Física - Bacharelado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Bernardo Minelli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2ª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17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B-206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ctr"/>
                </a:tc>
                <a:extLst>
                  <a:ext uri="{0D108BD9-81ED-4DB2-BD59-A6C34878D82A}">
                    <a16:rowId xmlns:a16="http://schemas.microsoft.com/office/drawing/2014/main" val="1558224911"/>
                  </a:ext>
                </a:extLst>
              </a:tr>
              <a:tr h="271437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8" marR="4918" marT="4918" marB="0" anchor="b"/>
                </a:tc>
                <a:extLst>
                  <a:ext uri="{0D108BD9-81ED-4DB2-BD59-A6C34878D82A}">
                    <a16:rowId xmlns:a16="http://schemas.microsoft.com/office/drawing/2014/main" val="1445856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16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</TotalTime>
  <Words>37069</Words>
  <Application>Microsoft Office PowerPoint</Application>
  <PresentationFormat>Papel A4 (210 x 297 mm)</PresentationFormat>
  <Paragraphs>11778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Dependência 2020-1 PAE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COMUNICADO</dc:title>
  <dc:creator>Rebeca Zocratto Gonçalves</dc:creator>
  <cp:lastModifiedBy>Silmara da Silva Motta</cp:lastModifiedBy>
  <cp:revision>11</cp:revision>
  <dcterms:created xsi:type="dcterms:W3CDTF">2020-01-06T13:15:44Z</dcterms:created>
  <dcterms:modified xsi:type="dcterms:W3CDTF">2020-03-04T20:29:38Z</dcterms:modified>
</cp:coreProperties>
</file>