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" d="100"/>
          <a:sy n="10" d="100"/>
        </p:scale>
        <p:origin x="246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58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68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50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9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27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89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06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77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34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6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89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7B58C3-51D4-4D92-B0E4-DA81DB091BCD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9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6760845-9B98-2BCC-C8E9-6240ABB93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4" y="4747157"/>
            <a:ext cx="24930100" cy="26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625"/>
              </a:spcBef>
              <a:buClrTx/>
              <a:buFontTx/>
              <a:buNone/>
            </a:pPr>
            <a:endParaRPr lang="pt-BR" altLang="pt-BR" sz="4200" b="1" dirty="0"/>
          </a:p>
          <a:p>
            <a:pPr algn="ctr">
              <a:spcBef>
                <a:spcPts val="2625"/>
              </a:spcBef>
              <a:buClrTx/>
              <a:buFontTx/>
              <a:buNone/>
            </a:pPr>
            <a:r>
              <a:rPr lang="pt-BR" altLang="pt-BR" sz="4200" b="1" dirty="0"/>
              <a:t>TÍTULO DO TRABALHO</a:t>
            </a:r>
          </a:p>
          <a:p>
            <a:pPr algn="ctr">
              <a:spcBef>
                <a:spcPts val="2625"/>
              </a:spcBef>
              <a:buClrTx/>
              <a:buFontTx/>
              <a:buNone/>
            </a:pPr>
            <a:endParaRPr lang="pt-BR" altLang="pt-BR" sz="4200" b="1" dirty="0"/>
          </a:p>
        </p:txBody>
      </p:sp>
      <p:sp>
        <p:nvSpPr>
          <p:cNvPr id="5" name="Text Box 13">
            <a:extLst>
              <a:ext uri="{FF2B5EF4-FFF2-40B4-BE49-F238E27FC236}">
                <a16:creationId xmlns:a16="http://schemas.microsoft.com/office/drawing/2014/main" id="{603494F5-260A-B1E9-1B6A-E1DD2FAAC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046" y="11018440"/>
            <a:ext cx="13841413" cy="135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INTRODUÇÃO</a:t>
            </a:r>
          </a:p>
          <a:p>
            <a:pPr>
              <a:buClrTx/>
              <a:buFontTx/>
              <a:buNone/>
            </a:pP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  <a:p>
            <a:pPr>
              <a:buClrTx/>
              <a:buFontTx/>
              <a:buNone/>
            </a:pPr>
            <a:endParaRPr lang="pt-BR" altLang="pt-BR" sz="4400" dirty="0">
              <a:latin typeface="Times New Roman" panose="02020603050405020304" pitchFamily="18" charset="0"/>
            </a:endParaRPr>
          </a:p>
          <a:p>
            <a:pPr algn="just">
              <a:buClrTx/>
              <a:buFontTx/>
              <a:buNone/>
            </a:pPr>
            <a:endParaRPr lang="pt-BR" altLang="pt-BR" sz="4400" dirty="0">
              <a:latin typeface="Times New Roman" panose="02020603050405020304" pitchFamily="18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A2870FB4-24FC-8D11-F1FE-4FED2035B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427" y="30924696"/>
            <a:ext cx="13841413" cy="135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METODOLOGIA</a:t>
            </a:r>
          </a:p>
          <a:p>
            <a:pPr>
              <a:buClrTx/>
              <a:buFontTx/>
              <a:buNone/>
            </a:pP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  <a:p>
            <a:pPr>
              <a:buClrTx/>
              <a:buFontTx/>
              <a:buNone/>
            </a:pPr>
            <a:endParaRPr lang="pt-BR" altLang="pt-BR" sz="4400" dirty="0">
              <a:latin typeface="Times New Roman" panose="02020603050405020304" pitchFamily="18" charset="0"/>
            </a:endParaRPr>
          </a:p>
          <a:p>
            <a:pPr algn="just">
              <a:buClrTx/>
              <a:buFontTx/>
              <a:buNone/>
            </a:pPr>
            <a:endParaRPr lang="pt-BR" altLang="pt-BR" sz="4400" dirty="0">
              <a:latin typeface="Times New Roman" panose="02020603050405020304" pitchFamily="18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F95DF4F7-1CC8-DA89-B0F3-D5A5E3FB5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426" y="24678879"/>
            <a:ext cx="13841413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OBJETIVOS</a:t>
            </a:r>
          </a:p>
          <a:p>
            <a:pPr>
              <a:buClrTx/>
              <a:buFontTx/>
              <a:buNone/>
            </a:pP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  <a:p>
            <a:pPr algn="just">
              <a:buClrTx/>
              <a:buFontTx/>
              <a:buNone/>
            </a:pPr>
            <a:endParaRPr lang="pt-BR" altLang="pt-BR" sz="4400" dirty="0"/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0AE4701B-8DE9-5ED4-6904-31C6DBD8D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5830" y="8961040"/>
            <a:ext cx="13841413" cy="880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DISCUSSÃO E RESULTADOS</a:t>
            </a:r>
          </a:p>
          <a:p>
            <a:pPr>
              <a:buClrTx/>
              <a:buFontTx/>
              <a:buNone/>
            </a:pP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5BB1D04-053C-989F-054E-0AB6049CE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7480" y="17109607"/>
            <a:ext cx="11736387" cy="4681537"/>
          </a:xfrm>
          <a:prstGeom prst="rect">
            <a:avLst/>
          </a:prstGeom>
          <a:solidFill>
            <a:srgbClr val="BBE0E3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8DA0CAD-ADDC-A276-E593-C26316D7D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1186" y="22867144"/>
            <a:ext cx="5424487" cy="3556000"/>
          </a:xfrm>
          <a:prstGeom prst="rect">
            <a:avLst/>
          </a:prstGeom>
          <a:solidFill>
            <a:srgbClr val="BBE0E3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AEA0F05-4A15-CC1F-7818-D93F71054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16570" y="22792135"/>
            <a:ext cx="5424487" cy="3556000"/>
          </a:xfrm>
          <a:prstGeom prst="rect">
            <a:avLst/>
          </a:prstGeom>
          <a:solidFill>
            <a:srgbClr val="BBE0E3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CA227B99-FAB0-28F3-8409-EC78AD893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4475" y="26814789"/>
            <a:ext cx="13841412" cy="821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FCONSIDERAÇÕES FINAIS</a:t>
            </a:r>
          </a:p>
          <a:p>
            <a:pPr>
              <a:buClrTx/>
              <a:buFontTx/>
              <a:buNone/>
            </a:pP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A543C253-1418-E6FE-78ED-2A8AAA1E0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8279" y="34682127"/>
            <a:ext cx="12016582" cy="754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REFERÊNCIAS</a:t>
            </a:r>
            <a:r>
              <a:rPr lang="pt-BR" altLang="pt-BR" sz="4000" b="1" dirty="0"/>
              <a:t> </a:t>
            </a:r>
          </a:p>
          <a:p>
            <a:pPr>
              <a:buClrTx/>
              <a:buFontTx/>
              <a:buNone/>
            </a:pPr>
            <a:endParaRPr lang="pt-BR" altLang="pt-BR" sz="3200" b="1" dirty="0">
              <a:cs typeface="Times New Roman" panose="02020603050405020304" pitchFamily="18" charset="0"/>
            </a:endParaRPr>
          </a:p>
          <a:p>
            <a:pPr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ALMEIDA, F. F. M. Os fundamentos geológicos do relevo paulista. </a:t>
            </a:r>
            <a:r>
              <a:rPr lang="pt-BR" altLang="pt-BR" sz="2400" i="1" dirty="0">
                <a:cs typeface="Times New Roman" panose="02020603050405020304" pitchFamily="18" charset="0"/>
              </a:rPr>
              <a:t>Boletim IGG</a:t>
            </a:r>
            <a:r>
              <a:rPr lang="pt-BR" altLang="pt-BR" sz="2400" dirty="0">
                <a:cs typeface="Times New Roman" panose="02020603050405020304" pitchFamily="18" charset="0"/>
              </a:rPr>
              <a:t>, São Paulo, v. 41, p. 169-263, 1964.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 </a:t>
            </a:r>
          </a:p>
          <a:p>
            <a:pPr algn="just">
              <a:buClrTx/>
              <a:buFontTx/>
              <a:buNone/>
            </a:pPr>
            <a:r>
              <a:rPr lang="en-US" altLang="pt-BR" sz="2400" dirty="0">
                <a:cs typeface="Times New Roman" panose="02020603050405020304" pitchFamily="18" charset="0"/>
              </a:rPr>
              <a:t>AUDEMARD, F. A.; SANTIS, F. de. Survey of liquefaction structures induced by recent moderate earthquakes. </a:t>
            </a:r>
            <a:r>
              <a:rPr lang="en-US" altLang="pt-BR" sz="2400" i="1" dirty="0">
                <a:cs typeface="Times New Roman" panose="02020603050405020304" pitchFamily="18" charset="0"/>
              </a:rPr>
              <a:t>Bulletin of the International Association of Engineering Geology</a:t>
            </a:r>
            <a:r>
              <a:rPr lang="en-US" altLang="pt-BR" sz="2400" dirty="0">
                <a:cs typeface="Times New Roman" panose="02020603050405020304" pitchFamily="18" charset="0"/>
              </a:rPr>
              <a:t>, n. 44, p. 5-16, 1991.</a:t>
            </a:r>
          </a:p>
          <a:p>
            <a:pPr algn="just">
              <a:buClrTx/>
              <a:buFontTx/>
              <a:buNone/>
            </a:pPr>
            <a:r>
              <a:rPr lang="en-US" altLang="pt-BR" sz="2400" dirty="0">
                <a:cs typeface="Times New Roman" panose="02020603050405020304" pitchFamily="18" charset="0"/>
              </a:rPr>
              <a:t> 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INSTITUTO DE PESQUISAS TECNOLÓGICAS DO ESTADO DE SÃO PAULO - IPT. Compartimentação estrutural e evolução tectônica do Estado de São Paulo. São Paulo: IPT, 1989. 2 v. Relatório 27.394.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 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ETCHEBEHERE, M. L. C. </a:t>
            </a:r>
            <a:r>
              <a:rPr lang="pt-BR" altLang="pt-BR" sz="2400" i="1" dirty="0">
                <a:cs typeface="Times New Roman" panose="02020603050405020304" pitchFamily="18" charset="0"/>
              </a:rPr>
              <a:t>Terraços </a:t>
            </a:r>
            <a:r>
              <a:rPr lang="pt-BR" altLang="pt-BR" sz="2400" i="1" dirty="0" err="1">
                <a:cs typeface="Times New Roman" panose="02020603050405020304" pitchFamily="18" charset="0"/>
              </a:rPr>
              <a:t>neoquaternários</a:t>
            </a:r>
            <a:r>
              <a:rPr lang="pt-BR" altLang="pt-BR" sz="2400" i="1" dirty="0">
                <a:cs typeface="Times New Roman" panose="02020603050405020304" pitchFamily="18" charset="0"/>
              </a:rPr>
              <a:t> no vale do Rio do Peixe, Planalto Ocidental Paulista</a:t>
            </a:r>
            <a:r>
              <a:rPr lang="pt-BR" altLang="pt-BR" sz="2400" dirty="0">
                <a:cs typeface="Times New Roman" panose="02020603050405020304" pitchFamily="18" charset="0"/>
              </a:rPr>
              <a:t>: implicações estratigráficas e tectônicas. 2000. 2 v. Tese (Doutorado em Geociências) - Instituto de Geociências e Ciências Exatas, Universidade Estadual Paulista, Rio Claro, 2000.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 </a:t>
            </a:r>
          </a:p>
          <a:p>
            <a:pPr>
              <a:buClrTx/>
              <a:buFontTx/>
              <a:buNone/>
            </a:pPr>
            <a:endParaRPr lang="pt-BR" altLang="pt-BR" sz="2400" dirty="0">
              <a:cs typeface="Times New Roman" panose="02020603050405020304" pitchFamily="18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70963D44-ED59-D976-047C-11ECF476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7357" y="7034745"/>
            <a:ext cx="27063700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800" baseline="30000" dirty="0">
                <a:latin typeface="Garamond" panose="02020404030301010803" pitchFamily="18" charset="0"/>
                <a:cs typeface="Times New Roman" panose="02020603050405020304" pitchFamily="18" charset="0"/>
              </a:rPr>
              <a:t>1 </a:t>
            </a:r>
            <a:r>
              <a:rPr lang="pt-BR" altLang="pt-BR" sz="2800" dirty="0"/>
              <a:t>Titulação acadêmica, instituição, Campus, contato: xxxx@uffs.edu.br</a:t>
            </a:r>
          </a:p>
          <a:p>
            <a:pPr>
              <a:buClrTx/>
              <a:buFontTx/>
              <a:buNone/>
            </a:pPr>
            <a:r>
              <a:rPr lang="pt-BR" altLang="pt-BR" sz="2800" baseline="30000" dirty="0">
                <a:latin typeface="Garamond" panose="02020404030301010803" pitchFamily="18" charset="0"/>
                <a:cs typeface="Times New Roman" panose="02020603050405020304" pitchFamily="18" charset="0"/>
              </a:rPr>
              <a:t>2</a:t>
            </a:r>
            <a:r>
              <a:rPr lang="pt-BR" altLang="pt-B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0" dirty="0"/>
              <a:t>Titulação acadêmica, instituição, Campus, bolsista (se for, informar o tipo de bolsa), contato: xxxx@uffs.edu.br</a:t>
            </a:r>
          </a:p>
        </p:txBody>
      </p:sp>
    </p:spTree>
    <p:extLst>
      <p:ext uri="{BB962C8B-B14F-4D97-AF65-F5344CB8AC3E}">
        <p14:creationId xmlns:p14="http://schemas.microsoft.com/office/powerpoint/2010/main" val="52454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761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Garamond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Alexandre Horacio Couto Bittencourt</dc:creator>
  <cp:lastModifiedBy>Alexandre Horacio Couto Bittencourt</cp:lastModifiedBy>
  <cp:revision>2</cp:revision>
  <dcterms:created xsi:type="dcterms:W3CDTF">2024-10-03T18:30:34Z</dcterms:created>
  <dcterms:modified xsi:type="dcterms:W3CDTF">2024-10-11T18:15:05Z</dcterms:modified>
</cp:coreProperties>
</file>